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7814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54112" y="-292608"/>
            <a:ext cx="4608576" cy="4608576"/>
          </a:xfrm>
          <a:prstGeom prst="ellipse">
            <a:avLst/>
          </a:prstGeom>
          <a:solidFill>
            <a:srgbClr val="6B5BE0">
              <a:alpha val="1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266176" y="219456"/>
            <a:ext cx="3584448" cy="3584448"/>
          </a:xfrm>
          <a:prstGeom prst="ellipse">
            <a:avLst/>
          </a:prstGeom>
          <a:solidFill>
            <a:srgbClr val="6B5BE0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8650224" y="603504"/>
            <a:ext cx="2816352" cy="2816352"/>
          </a:xfrm>
          <a:prstGeom prst="ellipse">
            <a:avLst/>
          </a:prstGeom>
          <a:solidFill>
            <a:srgbClr val="6B5BE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970264" y="923544"/>
            <a:ext cx="2176272" cy="2176272"/>
          </a:xfrm>
          <a:prstGeom prst="ellipse">
            <a:avLst/>
          </a:prstGeom>
          <a:solidFill>
            <a:srgbClr val="6B5BE0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354312" y="1307592"/>
            <a:ext cx="1408176" cy="1408176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7" name="Shape 5"/>
          <p:cNvSpPr/>
          <p:nvPr/>
        </p:nvSpPr>
        <p:spPr>
          <a:xfrm>
            <a:off x="9692640" y="3657600"/>
            <a:ext cx="3291840" cy="3291840"/>
          </a:xfrm>
          <a:prstGeom prst="ellipse">
            <a:avLst/>
          </a:prstGeom>
          <a:solidFill>
            <a:srgbClr val="00E5C7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058400" y="4023360"/>
            <a:ext cx="2560320" cy="2560320"/>
          </a:xfrm>
          <a:prstGeom prst="ellipse">
            <a:avLst/>
          </a:prstGeom>
          <a:solidFill>
            <a:srgbClr val="00E5C7">
              <a:alpha val="2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0332720" y="4297680"/>
            <a:ext cx="2011680" cy="2011680"/>
          </a:xfrm>
          <a:prstGeom prst="ellipse">
            <a:avLst/>
          </a:prstGeom>
          <a:solidFill>
            <a:srgbClr val="00E5C7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0561320" y="4526280"/>
            <a:ext cx="1554480" cy="1554480"/>
          </a:xfrm>
          <a:prstGeom prst="ellipse">
            <a:avLst/>
          </a:prstGeom>
          <a:solidFill>
            <a:srgbClr val="00E5C7">
              <a:alpha val="7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835640" y="4800600"/>
            <a:ext cx="1005840" cy="100584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12" name="Shape 10"/>
          <p:cNvSpPr/>
          <p:nvPr/>
        </p:nvSpPr>
        <p:spPr>
          <a:xfrm>
            <a:off x="-384048" y="4553712"/>
            <a:ext cx="2962656" cy="2962656"/>
          </a:xfrm>
          <a:prstGeom prst="ellipse">
            <a:avLst/>
          </a:prstGeom>
          <a:solidFill>
            <a:srgbClr val="FF6B9D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-54864" y="4882896"/>
            <a:ext cx="2304288" cy="2304288"/>
          </a:xfrm>
          <a:prstGeom prst="ellipse">
            <a:avLst/>
          </a:prstGeom>
          <a:solidFill>
            <a:srgbClr val="FF6B9D">
              <a:alpha val="2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92024" y="5129784"/>
            <a:ext cx="1810512" cy="1810512"/>
          </a:xfrm>
          <a:prstGeom prst="ellipse">
            <a:avLst/>
          </a:prstGeom>
          <a:solidFill>
            <a:srgbClr val="FF6B9D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397764" y="5335524"/>
            <a:ext cx="1399032" cy="1399032"/>
          </a:xfrm>
          <a:prstGeom prst="ellipse">
            <a:avLst/>
          </a:prstGeom>
          <a:solidFill>
            <a:srgbClr val="FF6B9D">
              <a:alpha val="7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44652" y="5582412"/>
            <a:ext cx="905256" cy="905256"/>
          </a:xfrm>
          <a:prstGeom prst="ellipse">
            <a:avLst/>
          </a:prstGeom>
          <a:solidFill>
            <a:srgbClr val="FF6B9D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9144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1400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22960" y="1828800"/>
            <a:ext cx="100584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ERP con IA</a:t>
            </a:r>
            <a:endParaRPr lang="en-US" sz="6800" dirty="0"/>
          </a:p>
          <a:p>
            <a:pPr marL="0" indent="0">
              <a:buNone/>
            </a:pPr>
            <a:r>
              <a:rPr lang="en-US" sz="6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ve todo tu negocio.</a:t>
            </a:r>
            <a:endParaRPr lang="en-US" sz="6800" dirty="0"/>
          </a:p>
        </p:txBody>
      </p:sp>
      <p:sp>
        <p:nvSpPr>
          <p:cNvPr id="19" name="Text 17"/>
          <p:cNvSpPr/>
          <p:nvPr/>
        </p:nvSpPr>
        <p:spPr>
          <a:xfrm>
            <a:off x="822960" y="420624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sola plataforma. Inteligencia artificial embebida en cada módulo.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Cobertura 360° para cualquier negocio. Localizado para Paraguay.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822960" y="5440680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00E5C7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4406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embebida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423160" y="5440680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6B5BE0"/>
          </a:solidFill>
          <a:ln/>
        </p:spPr>
      </p:sp>
      <p:sp>
        <p:nvSpPr>
          <p:cNvPr id="23" name="Text 21"/>
          <p:cNvSpPr/>
          <p:nvPr/>
        </p:nvSpPr>
        <p:spPr>
          <a:xfrm>
            <a:off x="2423160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360° tu negocio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297680" y="5440680"/>
            <a:ext cx="1554480" cy="365760"/>
          </a:xfrm>
          <a:prstGeom prst="roundRect">
            <a:avLst>
              <a:gd name="adj" fmla="val 50000"/>
            </a:avLst>
          </a:prstGeom>
          <a:solidFill>
            <a:srgbClr val="FF6B9D"/>
          </a:solidFill>
          <a:ln/>
        </p:spPr>
      </p:sp>
      <p:sp>
        <p:nvSpPr>
          <p:cNvPr id="25" name="Text 23"/>
          <p:cNvSpPr/>
          <p:nvPr/>
        </p:nvSpPr>
        <p:spPr>
          <a:xfrm>
            <a:off x="4297680" y="544068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SIFEN ready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989320" y="5440680"/>
            <a:ext cx="2011680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5989320" y="5440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· On-premise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8138160" y="5440680"/>
            <a:ext cx="1554480" cy="365760"/>
          </a:xfrm>
          <a:prstGeom prst="roundRect">
            <a:avLst>
              <a:gd name="adj" fmla="val 50000"/>
            </a:avLst>
          </a:prstGeom>
          <a:solidFill>
            <a:srgbClr val="F5B93A"/>
          </a:solidFill>
          <a:ln/>
        </p:spPr>
      </p:sp>
      <p:sp>
        <p:nvSpPr>
          <p:cNvPr id="29" name="Text 27"/>
          <p:cNvSpPr/>
          <p:nvPr/>
        </p:nvSpPr>
        <p:spPr>
          <a:xfrm>
            <a:off x="8138160" y="544068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Soporte 24/7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22960" y="62636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operación, tu información, tu futuro — en un solo lugar.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PROBLEMA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 empresa vive dispersa en 8 herramientas.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377440"/>
            <a:ext cx="1417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5D2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37744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Planilla Excel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331720" y="2377440"/>
            <a:ext cx="1417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5D2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31720" y="237744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contable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840480" y="2377440"/>
            <a:ext cx="1417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5D2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840480" y="237744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pedidos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3246120"/>
            <a:ext cx="1417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5D2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24612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de cobros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331720" y="3246120"/>
            <a:ext cx="1417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5D2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331720" y="324612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Facturador aparte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840480" y="3246120"/>
            <a:ext cx="1417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5D2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0" y="324612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en papel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22960" y="4114800"/>
            <a:ext cx="1417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5D2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11480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Bancos en PDF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331720" y="4114800"/>
            <a:ext cx="1417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5D2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331720" y="411480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RRHH manual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840480" y="4114800"/>
            <a:ext cx="1417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5D2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840480" y="411480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Reportes 'a pedido'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400800" y="2331720"/>
            <a:ext cx="4937760" cy="3566160"/>
          </a:xfrm>
          <a:prstGeom prst="roundRect">
            <a:avLst>
              <a:gd name="adj" fmla="val 3846"/>
            </a:avLst>
          </a:prstGeom>
          <a:solidFill>
            <a:srgbClr val="0A0820"/>
          </a:solidFill>
          <a:ln/>
        </p:spPr>
      </p:sp>
      <p:sp>
        <p:nvSpPr>
          <p:cNvPr id="25" name="Text 23"/>
          <p:cNvSpPr/>
          <p:nvPr/>
        </p:nvSpPr>
        <p:spPr>
          <a:xfrm>
            <a:off x="6675120" y="25146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costo real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675120" y="297180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6B9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7h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8275320" y="297180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semana consolidando información manual.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6675120" y="3630168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6B9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32%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8275320" y="3630168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las decisiones se toman con datos viejos.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6675120" y="4288536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6B9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de 4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8275320" y="4288536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facturas con errores que afectan cobranza.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6675120" y="4946904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6B9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$$$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8275320" y="4946904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licencias duplicadas y servicios aislados.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822960" y="5715000"/>
            <a:ext cx="10515600" cy="36576"/>
          </a:xfrm>
          <a:prstGeom prst="rect">
            <a:avLst/>
          </a:prstGeom>
          <a:solidFill>
            <a:srgbClr val="D5D2E6"/>
          </a:solidFill>
          <a:ln/>
        </p:spPr>
      </p:sp>
      <p:sp>
        <p:nvSpPr>
          <p:cNvPr id="35" name="Text 33"/>
          <p:cNvSpPr/>
          <p:nvPr/>
        </p:nvSpPr>
        <p:spPr>
          <a:xfrm>
            <a:off x="822960" y="585216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C3DB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Mientras todo está separado, la IA tampoco puede ayudarte.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20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45168" y="4041648"/>
            <a:ext cx="3621024" cy="3621024"/>
          </a:xfrm>
          <a:prstGeom prst="ellipse">
            <a:avLst/>
          </a:prstGeom>
          <a:solidFill>
            <a:srgbClr val="6B5BE0">
              <a:alpha val="1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747504" y="4443984"/>
            <a:ext cx="2816352" cy="2816352"/>
          </a:xfrm>
          <a:prstGeom prst="ellipse">
            <a:avLst/>
          </a:prstGeom>
          <a:solidFill>
            <a:srgbClr val="6B5BE0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049256" y="4745736"/>
            <a:ext cx="2212848" cy="2212848"/>
          </a:xfrm>
          <a:prstGeom prst="ellipse">
            <a:avLst/>
          </a:prstGeom>
          <a:solidFill>
            <a:srgbClr val="6B5BE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0300716" y="4997196"/>
            <a:ext cx="1709928" cy="1709928"/>
          </a:xfrm>
          <a:prstGeom prst="ellipse">
            <a:avLst/>
          </a:prstGeom>
          <a:solidFill>
            <a:srgbClr val="6B5BE0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602468" y="5298948"/>
            <a:ext cx="1106424" cy="1106424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7" name="Shape 5"/>
          <p:cNvSpPr/>
          <p:nvPr/>
        </p:nvSpPr>
        <p:spPr>
          <a:xfrm>
            <a:off x="-384048" y="4370832"/>
            <a:ext cx="2962656" cy="2962656"/>
          </a:xfrm>
          <a:prstGeom prst="ellipse">
            <a:avLst/>
          </a:prstGeom>
          <a:solidFill>
            <a:srgbClr val="00E5C7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-54864" y="4700016"/>
            <a:ext cx="2304288" cy="2304288"/>
          </a:xfrm>
          <a:prstGeom prst="ellipse">
            <a:avLst/>
          </a:prstGeom>
          <a:solidFill>
            <a:srgbClr val="00E5C7">
              <a:alpha val="2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92024" y="4946904"/>
            <a:ext cx="1810512" cy="1810512"/>
          </a:xfrm>
          <a:prstGeom prst="ellipse">
            <a:avLst/>
          </a:prstGeom>
          <a:solidFill>
            <a:srgbClr val="00E5C7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97764" y="5152644"/>
            <a:ext cx="1399032" cy="1399032"/>
          </a:xfrm>
          <a:prstGeom prst="ellipse">
            <a:avLst/>
          </a:prstGeom>
          <a:solidFill>
            <a:srgbClr val="00E5C7">
              <a:alpha val="7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644652" y="5399532"/>
            <a:ext cx="905256" cy="905256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CAMBIO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ERP donde la IA vive sobre tus datos.</a:t>
            </a:r>
            <a:endParaRPr lang="en-US" sz="3600" dirty="0"/>
          </a:p>
        </p:txBody>
      </p:sp>
      <p:sp>
        <p:nvSpPr>
          <p:cNvPr id="14" name="Shape 12"/>
          <p:cNvSpPr/>
          <p:nvPr/>
        </p:nvSpPr>
        <p:spPr>
          <a:xfrm>
            <a:off x="1691640" y="4754880"/>
            <a:ext cx="8778240" cy="1005840"/>
          </a:xfrm>
          <a:prstGeom prst="roundRect">
            <a:avLst>
              <a:gd name="adj" fmla="val 9091"/>
            </a:avLst>
          </a:prstGeom>
          <a:solidFill>
            <a:srgbClr val="1B1342"/>
          </a:solidFill>
          <a:ln w="12700">
            <a:solidFill>
              <a:srgbClr val="6B5BE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691640" y="4754880"/>
            <a:ext cx="8778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 DE DATOS · una sola base, todas tus operaciones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691640" y="544068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Ventas · Compras · Stock · Finanzas · Contabilidad · RRHH · Tesorería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148840" y="3566160"/>
            <a:ext cx="7863840" cy="1005840"/>
          </a:xfrm>
          <a:prstGeom prst="roundRect">
            <a:avLst>
              <a:gd name="adj" fmla="val 9091"/>
            </a:avLst>
          </a:prstGeom>
          <a:solidFill>
            <a:srgbClr val="4C3DB3"/>
          </a:solidFill>
          <a:ln w="12700">
            <a:solidFill>
              <a:srgbClr val="A89B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148840" y="356616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 OPERATIVO · procesos, reglas, cumplimiento PY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2788920" y="2377440"/>
            <a:ext cx="6583680" cy="1005840"/>
          </a:xfrm>
          <a:prstGeom prst="roundRect">
            <a:avLst>
              <a:gd name="adj" fmla="val 9091"/>
            </a:avLst>
          </a:prstGeom>
          <a:solidFill>
            <a:srgbClr val="00E5C7"/>
          </a:solidFill>
          <a:ln/>
        </p:spPr>
      </p:sp>
      <p:sp>
        <p:nvSpPr>
          <p:cNvPr id="20" name="Text 18"/>
          <p:cNvSpPr/>
          <p:nvPr/>
        </p:nvSpPr>
        <p:spPr>
          <a:xfrm>
            <a:off x="2788920" y="2377440"/>
            <a:ext cx="6583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EMBEBIDA · pregunta, predice, automatiza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916168" y="3383280"/>
            <a:ext cx="329184" cy="201168"/>
          </a:xfrm>
          <a:prstGeom prst="downArrow">
            <a:avLst/>
          </a:prstGeom>
          <a:solidFill>
            <a:srgbClr val="A89BF0"/>
          </a:solidFill>
          <a:ln/>
        </p:spPr>
      </p:sp>
      <p:sp>
        <p:nvSpPr>
          <p:cNvPr id="22" name="Shape 20"/>
          <p:cNvSpPr/>
          <p:nvPr/>
        </p:nvSpPr>
        <p:spPr>
          <a:xfrm>
            <a:off x="5916168" y="4572000"/>
            <a:ext cx="329184" cy="201168"/>
          </a:xfrm>
          <a:prstGeom prst="downArrow">
            <a:avLst/>
          </a:prstGeom>
          <a:solidFill>
            <a:srgbClr val="A89BF0"/>
          </a:solidFill>
          <a:ln/>
        </p:spPr>
      </p:sp>
      <p:sp>
        <p:nvSpPr>
          <p:cNvPr id="23" name="Text 21"/>
          <p:cNvSpPr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00E5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un chatbot que lee tu ERP.  Es un ERP pensado con IA desde el corazón.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20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ES NOVASIS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plataforma. Todo tu negocio. IA adentro.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194560"/>
            <a:ext cx="10515600" cy="2103120"/>
          </a:xfrm>
          <a:prstGeom prst="roundRect">
            <a:avLst>
              <a:gd name="adj" fmla="val 6522"/>
            </a:avLst>
          </a:prstGeom>
          <a:solidFill>
            <a:srgbClr val="0A0820"/>
          </a:solidFill>
          <a:ln/>
        </p:spPr>
      </p:sp>
      <p:sp>
        <p:nvSpPr>
          <p:cNvPr id="7" name="Text 5"/>
          <p:cNvSpPr/>
          <p:nvPr/>
        </p:nvSpPr>
        <p:spPr>
          <a:xfrm>
            <a:off x="1188720" y="2331720"/>
            <a:ext cx="97840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Novasis es el ERP + POS + CRM + RRHH + Contabilidad</a:t>
            </a:r>
            <a:endParaRPr lang="en-US" sz="2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tu empresa opera desde un solo lugar, con IA en cada módulo.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4572000"/>
            <a:ext cx="25146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2960" y="4572000"/>
            <a:ext cx="2514600" cy="109728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10" name="Shape 8"/>
          <p:cNvSpPr/>
          <p:nvPr/>
        </p:nvSpPr>
        <p:spPr>
          <a:xfrm>
            <a:off x="1097280" y="486460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11" name="Text 9"/>
          <p:cNvSpPr/>
          <p:nvPr/>
        </p:nvSpPr>
        <p:spPr>
          <a:xfrm>
            <a:off x="1097280" y="48646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◎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097280" y="544068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360°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97280" y="5760720"/>
            <a:ext cx="1965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Facturación, cobros, compras, stock, tesorería, contabilidad, RRHH.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520440" y="4572000"/>
            <a:ext cx="25146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20440" y="4572000"/>
            <a:ext cx="2514600" cy="109728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16" name="Shape 14"/>
          <p:cNvSpPr/>
          <p:nvPr/>
        </p:nvSpPr>
        <p:spPr>
          <a:xfrm>
            <a:off x="3794760" y="486460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17" name="Text 15"/>
          <p:cNvSpPr/>
          <p:nvPr/>
        </p:nvSpPr>
        <p:spPr>
          <a:xfrm>
            <a:off x="3794760" y="48646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3794760" y="544068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embebida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794760" y="5760720"/>
            <a:ext cx="1965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Predicciones, alertas, asistente conversacional sobre tus datos.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217920" y="4572000"/>
            <a:ext cx="25146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17920" y="4572000"/>
            <a:ext cx="2514600" cy="109728"/>
          </a:xfrm>
          <a:prstGeom prst="rect">
            <a:avLst/>
          </a:prstGeom>
          <a:solidFill>
            <a:srgbClr val="FF6B9D"/>
          </a:solidFill>
          <a:ln/>
        </p:spPr>
      </p:sp>
      <p:sp>
        <p:nvSpPr>
          <p:cNvPr id="22" name="Shape 20"/>
          <p:cNvSpPr/>
          <p:nvPr/>
        </p:nvSpPr>
        <p:spPr>
          <a:xfrm>
            <a:off x="6492240" y="486460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23" name="Text 21"/>
          <p:cNvSpPr/>
          <p:nvPr/>
        </p:nvSpPr>
        <p:spPr>
          <a:xfrm>
            <a:off x="6492240" y="48646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6B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6492240" y="544068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SIFEN ready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492240" y="5760720"/>
            <a:ext cx="1965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Facturación electrónica según normativa vigente de Paraguay.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8915400" y="4572000"/>
            <a:ext cx="25146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915400" y="4572000"/>
            <a:ext cx="2514600" cy="109728"/>
          </a:xfrm>
          <a:prstGeom prst="rect">
            <a:avLst/>
          </a:prstGeom>
          <a:solidFill>
            <a:srgbClr val="F5B93A"/>
          </a:solidFill>
          <a:ln/>
        </p:spPr>
      </p:sp>
      <p:sp>
        <p:nvSpPr>
          <p:cNvPr id="28" name="Shape 26"/>
          <p:cNvSpPr/>
          <p:nvPr/>
        </p:nvSpPr>
        <p:spPr>
          <a:xfrm>
            <a:off x="9189720" y="486460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29" name="Text 27"/>
          <p:cNvSpPr/>
          <p:nvPr/>
        </p:nvSpPr>
        <p:spPr>
          <a:xfrm>
            <a:off x="9189720" y="48646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5B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2100" dirty="0"/>
          </a:p>
        </p:txBody>
      </p:sp>
      <p:sp>
        <p:nvSpPr>
          <p:cNvPr id="30" name="Text 28"/>
          <p:cNvSpPr/>
          <p:nvPr/>
        </p:nvSpPr>
        <p:spPr>
          <a:xfrm>
            <a:off x="9189720" y="544068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9189720" y="5760720"/>
            <a:ext cx="1965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Pequeñas, medianas y grandes empresas, cualquier rubro.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20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COBERTURA 360°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Todos los módulos que tu empresa necesita.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219456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235915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" y="2359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▦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07008" y="232257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13232" y="278892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KPIs en tiempo real, alertas y comparativos.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415540" y="219456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580132" y="235915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13" name="Text 11"/>
          <p:cNvSpPr/>
          <p:nvPr/>
        </p:nvSpPr>
        <p:spPr>
          <a:xfrm>
            <a:off x="2580132" y="2359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073908" y="232257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Dashboard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580132" y="278892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Asistente que responde preguntas de tus datos.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282440" y="219456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47032" y="235915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18" name="Text 16"/>
          <p:cNvSpPr/>
          <p:nvPr/>
        </p:nvSpPr>
        <p:spPr>
          <a:xfrm>
            <a:off x="4447032" y="2359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940808" y="232257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47032" y="278892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Caja ágil, múltiples medios de pago, tickets.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6149340" y="219456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13932" y="235915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23" name="Text 21"/>
          <p:cNvSpPr/>
          <p:nvPr/>
        </p:nvSpPr>
        <p:spPr>
          <a:xfrm>
            <a:off x="6313932" y="2359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807708" y="232257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Facturación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313932" y="278892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Electrónica SIFEN, recurrente, por lotes.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8016240" y="219456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180832" y="235915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28" name="Text 26"/>
          <p:cNvSpPr/>
          <p:nvPr/>
        </p:nvSpPr>
        <p:spPr>
          <a:xfrm>
            <a:off x="8180832" y="2359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⇆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674608" y="232257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Mayoristas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180832" y="278892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Listas de precio, condiciones y pedidos B2B.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9883140" y="219456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047732" y="235915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33" name="Text 31"/>
          <p:cNvSpPr/>
          <p:nvPr/>
        </p:nvSpPr>
        <p:spPr>
          <a:xfrm>
            <a:off x="10047732" y="2359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✎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0541508" y="232257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10047732" y="278892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Líneas, scoring, refinanciaciones.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48640" y="345948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13232" y="362407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38" name="Text 36"/>
          <p:cNvSpPr/>
          <p:nvPr/>
        </p:nvSpPr>
        <p:spPr>
          <a:xfrm>
            <a:off x="713232" y="3624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◎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1207008" y="358749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Cobros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713232" y="405384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Promesas, recordatorios, conciliación.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2415540" y="345948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580132" y="362407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43" name="Text 41"/>
          <p:cNvSpPr/>
          <p:nvPr/>
        </p:nvSpPr>
        <p:spPr>
          <a:xfrm>
            <a:off x="2580132" y="3624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◉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3073908" y="358749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Cobradores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2580132" y="405384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Ruta, gestión de mora y cobranza de campo.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4282440" y="345948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447032" y="362407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48" name="Text 46"/>
          <p:cNvSpPr/>
          <p:nvPr/>
        </p:nvSpPr>
        <p:spPr>
          <a:xfrm>
            <a:off x="4447032" y="3624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▣</a:t>
            </a:r>
            <a:endParaRPr lang="en-US" sz="1400" dirty="0"/>
          </a:p>
        </p:txBody>
      </p:sp>
      <p:sp>
        <p:nvSpPr>
          <p:cNvPr id="49" name="Text 47"/>
          <p:cNvSpPr/>
          <p:nvPr/>
        </p:nvSpPr>
        <p:spPr>
          <a:xfrm>
            <a:off x="4940808" y="358749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Productos</a:t>
            </a:r>
            <a:endParaRPr lang="en-US" sz="1200" dirty="0"/>
          </a:p>
        </p:txBody>
      </p:sp>
      <p:sp>
        <p:nvSpPr>
          <p:cNvPr id="50" name="Text 48"/>
          <p:cNvSpPr/>
          <p:nvPr/>
        </p:nvSpPr>
        <p:spPr>
          <a:xfrm>
            <a:off x="4447032" y="405384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multi-depósito, lotes, series, kits.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149340" y="345948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6313932" y="362407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53" name="Text 51"/>
          <p:cNvSpPr/>
          <p:nvPr/>
        </p:nvSpPr>
        <p:spPr>
          <a:xfrm>
            <a:off x="6313932" y="3624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☺</a:t>
            </a:r>
            <a:endParaRPr lang="en-US" sz="1400" dirty="0"/>
          </a:p>
        </p:txBody>
      </p:sp>
      <p:sp>
        <p:nvSpPr>
          <p:cNvPr id="54" name="Text 52"/>
          <p:cNvSpPr/>
          <p:nvPr/>
        </p:nvSpPr>
        <p:spPr>
          <a:xfrm>
            <a:off x="6807708" y="358749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Contactos</a:t>
            </a:r>
            <a:endParaRPr lang="en-US" sz="1200" dirty="0"/>
          </a:p>
        </p:txBody>
      </p:sp>
      <p:sp>
        <p:nvSpPr>
          <p:cNvPr id="55" name="Text 53"/>
          <p:cNvSpPr/>
          <p:nvPr/>
        </p:nvSpPr>
        <p:spPr>
          <a:xfrm>
            <a:off x="6313932" y="405384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Clientes, proveedores, 360° de la relación.</a:t>
            </a:r>
            <a:endParaRPr lang="en-US" sz="950" dirty="0"/>
          </a:p>
        </p:txBody>
      </p:sp>
      <p:sp>
        <p:nvSpPr>
          <p:cNvPr id="56" name="Shape 54"/>
          <p:cNvSpPr/>
          <p:nvPr/>
        </p:nvSpPr>
        <p:spPr>
          <a:xfrm>
            <a:off x="8016240" y="345948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180832" y="362407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58" name="Text 56"/>
          <p:cNvSpPr/>
          <p:nvPr/>
        </p:nvSpPr>
        <p:spPr>
          <a:xfrm>
            <a:off x="8180832" y="3624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⇓</a:t>
            </a:r>
            <a:endParaRPr lang="en-US" sz="1400" dirty="0"/>
          </a:p>
        </p:txBody>
      </p:sp>
      <p:sp>
        <p:nvSpPr>
          <p:cNvPr id="59" name="Text 57"/>
          <p:cNvSpPr/>
          <p:nvPr/>
        </p:nvSpPr>
        <p:spPr>
          <a:xfrm>
            <a:off x="8674608" y="358749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Compras</a:t>
            </a:r>
            <a:endParaRPr lang="en-US" sz="1200" dirty="0"/>
          </a:p>
        </p:txBody>
      </p:sp>
      <p:sp>
        <p:nvSpPr>
          <p:cNvPr id="60" name="Text 58"/>
          <p:cNvSpPr/>
          <p:nvPr/>
        </p:nvSpPr>
        <p:spPr>
          <a:xfrm>
            <a:off x="8180832" y="405384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OC, recepciones, cuentas a pagar.</a:t>
            </a:r>
            <a:endParaRPr lang="en-US" sz="950" dirty="0"/>
          </a:p>
        </p:txBody>
      </p:sp>
      <p:sp>
        <p:nvSpPr>
          <p:cNvPr id="61" name="Shape 59"/>
          <p:cNvSpPr/>
          <p:nvPr/>
        </p:nvSpPr>
        <p:spPr>
          <a:xfrm>
            <a:off x="9883140" y="345948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10047732" y="362407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63" name="Text 61"/>
          <p:cNvSpPr/>
          <p:nvPr/>
        </p:nvSpPr>
        <p:spPr>
          <a:xfrm>
            <a:off x="10047732" y="3624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400" dirty="0"/>
          </a:p>
        </p:txBody>
      </p:sp>
      <p:sp>
        <p:nvSpPr>
          <p:cNvPr id="64" name="Text 62"/>
          <p:cNvSpPr/>
          <p:nvPr/>
        </p:nvSpPr>
        <p:spPr>
          <a:xfrm>
            <a:off x="10541508" y="358749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Suscripciones</a:t>
            </a:r>
            <a:endParaRPr lang="en-US" sz="1200" dirty="0"/>
          </a:p>
        </p:txBody>
      </p:sp>
      <p:sp>
        <p:nvSpPr>
          <p:cNvPr id="65" name="Text 63"/>
          <p:cNvSpPr/>
          <p:nvPr/>
        </p:nvSpPr>
        <p:spPr>
          <a:xfrm>
            <a:off x="10047732" y="405384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Planes recurrentes y cobro automático.</a:t>
            </a:r>
            <a:endParaRPr lang="en-US" sz="950" dirty="0"/>
          </a:p>
        </p:txBody>
      </p:sp>
      <p:sp>
        <p:nvSpPr>
          <p:cNvPr id="66" name="Shape 64"/>
          <p:cNvSpPr/>
          <p:nvPr/>
        </p:nvSpPr>
        <p:spPr>
          <a:xfrm>
            <a:off x="548640" y="472440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713232" y="488899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68" name="Text 66"/>
          <p:cNvSpPr/>
          <p:nvPr/>
        </p:nvSpPr>
        <p:spPr>
          <a:xfrm>
            <a:off x="713232" y="4888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</a:t>
            </a:r>
            <a:endParaRPr lang="en-US" sz="1400" dirty="0"/>
          </a:p>
        </p:txBody>
      </p:sp>
      <p:sp>
        <p:nvSpPr>
          <p:cNvPr id="69" name="Text 67"/>
          <p:cNvSpPr/>
          <p:nvPr/>
        </p:nvSpPr>
        <p:spPr>
          <a:xfrm>
            <a:off x="1207008" y="485241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Finanzas</a:t>
            </a:r>
            <a:endParaRPr lang="en-US" sz="1200" dirty="0"/>
          </a:p>
        </p:txBody>
      </p:sp>
      <p:sp>
        <p:nvSpPr>
          <p:cNvPr id="70" name="Text 68"/>
          <p:cNvSpPr/>
          <p:nvPr/>
        </p:nvSpPr>
        <p:spPr>
          <a:xfrm>
            <a:off x="713232" y="531876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Flujo de caja, presupuestos, análisis.</a:t>
            </a:r>
            <a:endParaRPr lang="en-US" sz="950" dirty="0"/>
          </a:p>
        </p:txBody>
      </p:sp>
      <p:sp>
        <p:nvSpPr>
          <p:cNvPr id="71" name="Shape 69"/>
          <p:cNvSpPr/>
          <p:nvPr/>
        </p:nvSpPr>
        <p:spPr>
          <a:xfrm>
            <a:off x="2415540" y="472440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2580132" y="488899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73" name="Text 71"/>
          <p:cNvSpPr/>
          <p:nvPr/>
        </p:nvSpPr>
        <p:spPr>
          <a:xfrm>
            <a:off x="2580132" y="4888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1400" dirty="0"/>
          </a:p>
        </p:txBody>
      </p:sp>
      <p:sp>
        <p:nvSpPr>
          <p:cNvPr id="74" name="Text 72"/>
          <p:cNvSpPr/>
          <p:nvPr/>
        </p:nvSpPr>
        <p:spPr>
          <a:xfrm>
            <a:off x="3073908" y="485241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Tesorería</a:t>
            </a:r>
            <a:endParaRPr lang="en-US" sz="1200" dirty="0"/>
          </a:p>
        </p:txBody>
      </p:sp>
      <p:sp>
        <p:nvSpPr>
          <p:cNvPr id="75" name="Text 73"/>
          <p:cNvSpPr/>
          <p:nvPr/>
        </p:nvSpPr>
        <p:spPr>
          <a:xfrm>
            <a:off x="2580132" y="531876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Bancos, conciliación, pagos y transferencias.</a:t>
            </a:r>
            <a:endParaRPr lang="en-US" sz="950" dirty="0"/>
          </a:p>
        </p:txBody>
      </p:sp>
      <p:sp>
        <p:nvSpPr>
          <p:cNvPr id="76" name="Shape 74"/>
          <p:cNvSpPr/>
          <p:nvPr/>
        </p:nvSpPr>
        <p:spPr>
          <a:xfrm>
            <a:off x="4282440" y="472440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4447032" y="488899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78" name="Text 76"/>
          <p:cNvSpPr/>
          <p:nvPr/>
        </p:nvSpPr>
        <p:spPr>
          <a:xfrm>
            <a:off x="4447032" y="4888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</a:t>
            </a:r>
            <a:endParaRPr lang="en-US" sz="1400" dirty="0"/>
          </a:p>
        </p:txBody>
      </p:sp>
      <p:sp>
        <p:nvSpPr>
          <p:cNvPr id="79" name="Text 77"/>
          <p:cNvSpPr/>
          <p:nvPr/>
        </p:nvSpPr>
        <p:spPr>
          <a:xfrm>
            <a:off x="4940808" y="485241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Contabilidad</a:t>
            </a:r>
            <a:endParaRPr lang="en-US" sz="1200" dirty="0"/>
          </a:p>
        </p:txBody>
      </p:sp>
      <p:sp>
        <p:nvSpPr>
          <p:cNvPr id="80" name="Text 78"/>
          <p:cNvSpPr/>
          <p:nvPr/>
        </p:nvSpPr>
        <p:spPr>
          <a:xfrm>
            <a:off x="4447032" y="531876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cuentas PY, asientos automáticos.</a:t>
            </a:r>
            <a:endParaRPr lang="en-US" sz="950" dirty="0"/>
          </a:p>
        </p:txBody>
      </p:sp>
      <p:sp>
        <p:nvSpPr>
          <p:cNvPr id="81" name="Shape 79"/>
          <p:cNvSpPr/>
          <p:nvPr/>
        </p:nvSpPr>
        <p:spPr>
          <a:xfrm>
            <a:off x="6149340" y="472440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6313932" y="488899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83" name="Text 81"/>
          <p:cNvSpPr/>
          <p:nvPr/>
        </p:nvSpPr>
        <p:spPr>
          <a:xfrm>
            <a:off x="6313932" y="4888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◈</a:t>
            </a:r>
            <a:endParaRPr lang="en-US" sz="1400" dirty="0"/>
          </a:p>
        </p:txBody>
      </p:sp>
      <p:sp>
        <p:nvSpPr>
          <p:cNvPr id="84" name="Text 82"/>
          <p:cNvSpPr/>
          <p:nvPr/>
        </p:nvSpPr>
        <p:spPr>
          <a:xfrm>
            <a:off x="6807708" y="485241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RRHH</a:t>
            </a:r>
            <a:endParaRPr lang="en-US" sz="1200" dirty="0"/>
          </a:p>
        </p:txBody>
      </p:sp>
      <p:sp>
        <p:nvSpPr>
          <p:cNvPr id="85" name="Text 83"/>
          <p:cNvSpPr/>
          <p:nvPr/>
        </p:nvSpPr>
        <p:spPr>
          <a:xfrm>
            <a:off x="6313932" y="531876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Nómina, IPS, vacaciones, aguinaldo, MTESS.</a:t>
            </a:r>
            <a:endParaRPr lang="en-US" sz="950" dirty="0"/>
          </a:p>
        </p:txBody>
      </p:sp>
      <p:sp>
        <p:nvSpPr>
          <p:cNvPr id="86" name="Shape 84"/>
          <p:cNvSpPr/>
          <p:nvPr/>
        </p:nvSpPr>
        <p:spPr>
          <a:xfrm>
            <a:off x="8016240" y="472440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8180832" y="488899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88" name="Text 86"/>
          <p:cNvSpPr/>
          <p:nvPr/>
        </p:nvSpPr>
        <p:spPr>
          <a:xfrm>
            <a:off x="8180832" y="4888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□</a:t>
            </a:r>
            <a:endParaRPr lang="en-US" sz="1400" dirty="0"/>
          </a:p>
        </p:txBody>
      </p:sp>
      <p:sp>
        <p:nvSpPr>
          <p:cNvPr id="89" name="Text 87"/>
          <p:cNvSpPr/>
          <p:nvPr/>
        </p:nvSpPr>
        <p:spPr>
          <a:xfrm>
            <a:off x="8674608" y="485241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Importaciones</a:t>
            </a:r>
            <a:endParaRPr lang="en-US" sz="1200" dirty="0"/>
          </a:p>
        </p:txBody>
      </p:sp>
      <p:sp>
        <p:nvSpPr>
          <p:cNvPr id="90" name="Text 88"/>
          <p:cNvSpPr/>
          <p:nvPr/>
        </p:nvSpPr>
        <p:spPr>
          <a:xfrm>
            <a:off x="8180832" y="531876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Costos FOB/CIF, despachos, prorrateo.</a:t>
            </a:r>
            <a:endParaRPr lang="en-US" sz="950" dirty="0"/>
          </a:p>
        </p:txBody>
      </p:sp>
      <p:sp>
        <p:nvSpPr>
          <p:cNvPr id="91" name="Shape 89"/>
          <p:cNvSpPr/>
          <p:nvPr/>
        </p:nvSpPr>
        <p:spPr>
          <a:xfrm>
            <a:off x="9883140" y="4724400"/>
            <a:ext cx="1729740" cy="112776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10047732" y="4888992"/>
            <a:ext cx="384048" cy="384048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93" name="Text 91"/>
          <p:cNvSpPr/>
          <p:nvPr/>
        </p:nvSpPr>
        <p:spPr>
          <a:xfrm>
            <a:off x="10047732" y="4888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4" name="Text 92"/>
          <p:cNvSpPr/>
          <p:nvPr/>
        </p:nvSpPr>
        <p:spPr>
          <a:xfrm>
            <a:off x="10541508" y="4852416"/>
            <a:ext cx="906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Pasarelas</a:t>
            </a:r>
            <a:endParaRPr lang="en-US" sz="1200" dirty="0"/>
          </a:p>
        </p:txBody>
      </p:sp>
      <p:sp>
        <p:nvSpPr>
          <p:cNvPr id="95" name="Text 93"/>
          <p:cNvSpPr/>
          <p:nvPr/>
        </p:nvSpPr>
        <p:spPr>
          <a:xfrm>
            <a:off x="10047732" y="5318760"/>
            <a:ext cx="1400556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Bancard, tarjetas, alias, conciliación.</a:t>
            </a:r>
            <a:endParaRPr lang="en-US" sz="950" dirty="0"/>
          </a:p>
        </p:txBody>
      </p:sp>
      <p:sp>
        <p:nvSpPr>
          <p:cNvPr id="96" name="Shape 94"/>
          <p:cNvSpPr/>
          <p:nvPr/>
        </p:nvSpPr>
        <p:spPr>
          <a:xfrm>
            <a:off x="822960" y="5989320"/>
            <a:ext cx="10515600" cy="502920"/>
          </a:xfrm>
          <a:prstGeom prst="roundRect">
            <a:avLst>
              <a:gd name="adj" fmla="val 18182"/>
            </a:avLst>
          </a:prstGeom>
          <a:solidFill>
            <a:srgbClr val="EEEAFB"/>
          </a:solidFill>
          <a:ln/>
        </p:spPr>
      </p:sp>
      <p:sp>
        <p:nvSpPr>
          <p:cNvPr id="97" name="Text 95"/>
          <p:cNvSpPr/>
          <p:nvPr/>
        </p:nvSpPr>
        <p:spPr>
          <a:xfrm>
            <a:off x="822960" y="598932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C3D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agregan cuando los necesitás: Importaciones · Gastos · RRHH · módulos a medida.</a:t>
            </a:r>
            <a:endParaRPr lang="en-US" sz="1200" dirty="0"/>
          </a:p>
        </p:txBody>
      </p:sp>
      <p:sp>
        <p:nvSpPr>
          <p:cNvPr id="98" name="Text 96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99" name="Text 97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20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EMBEBIDA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un add-on. IA en cada módulo.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148840"/>
            <a:ext cx="24917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51560" y="2377440"/>
            <a:ext cx="777240" cy="320040"/>
          </a:xfrm>
          <a:prstGeom prst="roundRect">
            <a:avLst>
              <a:gd name="adj" fmla="val 51429"/>
            </a:avLst>
          </a:prstGeom>
          <a:solidFill>
            <a:srgbClr val="00E5C7"/>
          </a:solidFill>
          <a:ln/>
        </p:spPr>
      </p:sp>
      <p:sp>
        <p:nvSpPr>
          <p:cNvPr id="8" name="Text 6"/>
          <p:cNvSpPr/>
          <p:nvPr/>
        </p:nvSpPr>
        <p:spPr>
          <a:xfrm>
            <a:off x="1051560" y="2377440"/>
            <a:ext cx="777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920240" y="2313432"/>
            <a:ext cx="1257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Facturación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51560" y="2926080"/>
            <a:ext cx="20345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 facturas con riesgo de rechazo SIFEN antes de emitirlas.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497580" y="2148840"/>
            <a:ext cx="24917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726180" y="2377440"/>
            <a:ext cx="777240" cy="320040"/>
          </a:xfrm>
          <a:prstGeom prst="roundRect">
            <a:avLst>
              <a:gd name="adj" fmla="val 51429"/>
            </a:avLst>
          </a:prstGeom>
          <a:solidFill>
            <a:srgbClr val="00E5C7"/>
          </a:solidFill>
          <a:ln/>
        </p:spPr>
      </p:sp>
      <p:sp>
        <p:nvSpPr>
          <p:cNvPr id="13" name="Text 11"/>
          <p:cNvSpPr/>
          <p:nvPr/>
        </p:nvSpPr>
        <p:spPr>
          <a:xfrm>
            <a:off x="3726180" y="2377440"/>
            <a:ext cx="777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94860" y="2313432"/>
            <a:ext cx="1257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Cobros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726180" y="2926080"/>
            <a:ext cx="20345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Prioriza llamadas del día por probabilidad de pago.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72200" y="2148840"/>
            <a:ext cx="24917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0" y="2377440"/>
            <a:ext cx="777240" cy="320040"/>
          </a:xfrm>
          <a:prstGeom prst="roundRect">
            <a:avLst>
              <a:gd name="adj" fmla="val 51429"/>
            </a:avLst>
          </a:prstGeom>
          <a:solidFill>
            <a:srgbClr val="00E5C7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0" y="2377440"/>
            <a:ext cx="777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269480" y="2313432"/>
            <a:ext cx="1257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400800" y="2926080"/>
            <a:ext cx="20345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Sugiere OC óptimas mirando stock, ventas y lead time.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846820" y="2148840"/>
            <a:ext cx="24917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75420" y="2377440"/>
            <a:ext cx="777240" cy="320040"/>
          </a:xfrm>
          <a:prstGeom prst="roundRect">
            <a:avLst>
              <a:gd name="adj" fmla="val 51429"/>
            </a:avLst>
          </a:prstGeom>
          <a:solidFill>
            <a:srgbClr val="00E5C7"/>
          </a:solidFill>
          <a:ln/>
        </p:spPr>
      </p:sp>
      <p:sp>
        <p:nvSpPr>
          <p:cNvPr id="23" name="Text 21"/>
          <p:cNvSpPr/>
          <p:nvPr/>
        </p:nvSpPr>
        <p:spPr>
          <a:xfrm>
            <a:off x="9075420" y="2377440"/>
            <a:ext cx="777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9944100" y="2313432"/>
            <a:ext cx="1257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075420" y="2926080"/>
            <a:ext cx="20345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 rotura de stock y propone reposición por sucursal.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822960" y="4297680"/>
            <a:ext cx="24917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1560" y="4526280"/>
            <a:ext cx="777240" cy="320040"/>
          </a:xfrm>
          <a:prstGeom prst="roundRect">
            <a:avLst>
              <a:gd name="adj" fmla="val 51429"/>
            </a:avLst>
          </a:prstGeom>
          <a:solidFill>
            <a:srgbClr val="00E5C7"/>
          </a:solidFill>
          <a:ln/>
        </p:spPr>
      </p:sp>
      <p:sp>
        <p:nvSpPr>
          <p:cNvPr id="28" name="Text 26"/>
          <p:cNvSpPr/>
          <p:nvPr/>
        </p:nvSpPr>
        <p:spPr>
          <a:xfrm>
            <a:off x="1051560" y="4526280"/>
            <a:ext cx="777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920240" y="4462272"/>
            <a:ext cx="1257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Tesorería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051560" y="5074920"/>
            <a:ext cx="20345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Concilia extractos bancarios con movimientos en segundos.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3497580" y="4297680"/>
            <a:ext cx="24917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726180" y="4526280"/>
            <a:ext cx="777240" cy="320040"/>
          </a:xfrm>
          <a:prstGeom prst="roundRect">
            <a:avLst>
              <a:gd name="adj" fmla="val 51429"/>
            </a:avLst>
          </a:prstGeom>
          <a:solidFill>
            <a:srgbClr val="00E5C7"/>
          </a:solidFill>
          <a:ln/>
        </p:spPr>
      </p:sp>
      <p:sp>
        <p:nvSpPr>
          <p:cNvPr id="33" name="Text 31"/>
          <p:cNvSpPr/>
          <p:nvPr/>
        </p:nvSpPr>
        <p:spPr>
          <a:xfrm>
            <a:off x="3726180" y="4526280"/>
            <a:ext cx="777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4594860" y="4462272"/>
            <a:ext cx="1257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Contabilidad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3726180" y="5074920"/>
            <a:ext cx="20345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Clasifica asientos y detecta errores antes del cierre.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6172200" y="4297680"/>
            <a:ext cx="24917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400800" y="4526280"/>
            <a:ext cx="777240" cy="320040"/>
          </a:xfrm>
          <a:prstGeom prst="roundRect">
            <a:avLst>
              <a:gd name="adj" fmla="val 51429"/>
            </a:avLst>
          </a:prstGeom>
          <a:solidFill>
            <a:srgbClr val="00E5C7"/>
          </a:solidFill>
          <a:ln/>
        </p:spPr>
      </p:sp>
      <p:sp>
        <p:nvSpPr>
          <p:cNvPr id="38" name="Text 36"/>
          <p:cNvSpPr/>
          <p:nvPr/>
        </p:nvSpPr>
        <p:spPr>
          <a:xfrm>
            <a:off x="6400800" y="4526280"/>
            <a:ext cx="777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7269480" y="4462272"/>
            <a:ext cx="1257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RRHH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6400800" y="5074920"/>
            <a:ext cx="20345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Predice rotación y alerta sobre cálculos de IPS y aguinaldo.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8846820" y="4297680"/>
            <a:ext cx="24917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075420" y="4526280"/>
            <a:ext cx="777240" cy="320040"/>
          </a:xfrm>
          <a:prstGeom prst="roundRect">
            <a:avLst>
              <a:gd name="adj" fmla="val 51429"/>
            </a:avLst>
          </a:prstGeom>
          <a:solidFill>
            <a:srgbClr val="00E5C7"/>
          </a:solidFill>
          <a:ln/>
        </p:spPr>
      </p:sp>
      <p:sp>
        <p:nvSpPr>
          <p:cNvPr id="43" name="Text 41"/>
          <p:cNvSpPr/>
          <p:nvPr/>
        </p:nvSpPr>
        <p:spPr>
          <a:xfrm>
            <a:off x="9075420" y="4526280"/>
            <a:ext cx="777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9944100" y="4462272"/>
            <a:ext cx="1257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IA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9075420" y="5074920"/>
            <a:ext cx="20345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Preguntá en lenguaje natural: '¿ventas vs mes pasado por sucursal?'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20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60736" y="5431536"/>
            <a:ext cx="2304288" cy="2304288"/>
          </a:xfrm>
          <a:prstGeom prst="ellipse">
            <a:avLst/>
          </a:prstGeom>
          <a:solidFill>
            <a:srgbClr val="00E5C7">
              <a:alpha val="1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716768" y="5687568"/>
            <a:ext cx="1792224" cy="1792224"/>
          </a:xfrm>
          <a:prstGeom prst="ellipse">
            <a:avLst/>
          </a:prstGeom>
          <a:solidFill>
            <a:srgbClr val="00E5C7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908792" y="5879592"/>
            <a:ext cx="1408176" cy="1408176"/>
          </a:xfrm>
          <a:prstGeom prst="ellipse">
            <a:avLst/>
          </a:prstGeom>
          <a:solidFill>
            <a:srgbClr val="00E5C7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068812" y="6039612"/>
            <a:ext cx="1088136" cy="1088136"/>
          </a:xfrm>
          <a:prstGeom prst="ellipse">
            <a:avLst/>
          </a:prstGeom>
          <a:solidFill>
            <a:srgbClr val="00E5C7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260836" y="6231636"/>
            <a:ext cx="704088" cy="704088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DASHBOARD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Preguntá. Respondé. Decidí.</a:t>
            </a:r>
            <a:endParaRPr lang="en-US" sz="3600" dirty="0"/>
          </a:p>
        </p:txBody>
      </p:sp>
      <p:sp>
        <p:nvSpPr>
          <p:cNvPr id="9" name="Shape 7"/>
          <p:cNvSpPr/>
          <p:nvPr/>
        </p:nvSpPr>
        <p:spPr>
          <a:xfrm>
            <a:off x="822960" y="2148840"/>
            <a:ext cx="5943600" cy="4297680"/>
          </a:xfrm>
          <a:prstGeom prst="roundRect">
            <a:avLst>
              <a:gd name="adj" fmla="val 3191"/>
            </a:avLst>
          </a:prstGeom>
          <a:solidFill>
            <a:srgbClr val="1B1342"/>
          </a:solidFill>
          <a:ln w="12700">
            <a:solidFill>
              <a:srgbClr val="4C3DB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2960" y="2148840"/>
            <a:ext cx="5943600" cy="502920"/>
          </a:xfrm>
          <a:prstGeom prst="rect">
            <a:avLst/>
          </a:prstGeom>
          <a:solidFill>
            <a:srgbClr val="4C3DB3"/>
          </a:solidFill>
          <a:ln/>
        </p:spPr>
      </p:sp>
      <p:sp>
        <p:nvSpPr>
          <p:cNvPr id="11" name="Shape 9"/>
          <p:cNvSpPr/>
          <p:nvPr/>
        </p:nvSpPr>
        <p:spPr>
          <a:xfrm>
            <a:off x="822960" y="2148840"/>
            <a:ext cx="5943600" cy="502920"/>
          </a:xfrm>
          <a:prstGeom prst="roundRect">
            <a:avLst>
              <a:gd name="adj" fmla="val 27273"/>
            </a:avLst>
          </a:prstGeom>
          <a:solidFill>
            <a:srgbClr val="4C3DB3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148840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Asistente Novasis IA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1097280" y="2834640"/>
            <a:ext cx="5029200" cy="640080"/>
          </a:xfrm>
          <a:prstGeom prst="roundRect">
            <a:avLst>
              <a:gd name="adj" fmla="val 14286"/>
            </a:avLst>
          </a:prstGeom>
          <a:solidFill>
            <a:srgbClr val="6B5BE0"/>
          </a:solidFill>
          <a:ln/>
        </p:spPr>
      </p:sp>
      <p:sp>
        <p:nvSpPr>
          <p:cNvPr id="14" name="Text 12"/>
          <p:cNvSpPr/>
          <p:nvPr/>
        </p:nvSpPr>
        <p:spPr>
          <a:xfrm>
            <a:off x="1234440" y="2834640"/>
            <a:ext cx="4800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¿Cuáles son los 5 clientes con mayor mora este mes y cuánto vencieron ayer?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097280" y="3611880"/>
            <a:ext cx="5394960" cy="2651760"/>
          </a:xfrm>
          <a:prstGeom prst="roundRect">
            <a:avLst>
              <a:gd name="adj" fmla="val 3448"/>
            </a:avLst>
          </a:prstGeom>
          <a:solidFill>
            <a:srgbClr val="0A0820"/>
          </a:solidFill>
          <a:ln w="9525">
            <a:solidFill>
              <a:srgbClr val="00E5C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80160" y="3749040"/>
            <a:ext cx="50749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5 por mora (abril 2026):
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Distribuidora Paraná — ₲ 18.420.000
2. Supermercado La Costa — ₲ 9.880.000
3. Ferretería San Juan — ₲ 6.200.000
4. Comercial del Sur — ₲ 4.750.000
5. Kiosco La Esquina — ₲ 2.110.000
</a:t>
            </a:r>
            <a:r>
              <a:rPr lang="en-US" sz="1100" i="1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Ayer vencieron ₲ 12.6 M en 34 facturas.
</a:t>
            </a:r>
            <a:r>
              <a:rPr lang="en-US" sz="1100" i="1" dirty="0">
                <a:solidFill>
                  <a:srgbClr val="F5B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Sugerencia: priorizar Distribuidora Paraná (histórico 82% recupero a 7 días).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315200" y="22402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la IA hace por vos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315200" y="2990088"/>
            <a:ext cx="228600" cy="22860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19" name="Text 17"/>
          <p:cNvSpPr/>
          <p:nvPr/>
        </p:nvSpPr>
        <p:spPr>
          <a:xfrm>
            <a:off x="7680960" y="288036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Preguntas en lenguaje natural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680960" y="32278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SQL, sin BI, sin esperar al analista.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315200" y="3813048"/>
            <a:ext cx="228600" cy="22860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22" name="Text 20"/>
          <p:cNvSpPr/>
          <p:nvPr/>
        </p:nvSpPr>
        <p:spPr>
          <a:xfrm>
            <a:off x="7680960" y="370332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Alertas proactivas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680960" y="405079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avisa antes que el problema explote.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315200" y="4636008"/>
            <a:ext cx="228600" cy="22860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25" name="Text 23"/>
          <p:cNvSpPr/>
          <p:nvPr/>
        </p:nvSpPr>
        <p:spPr>
          <a:xfrm>
            <a:off x="7680960" y="452628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Predicciones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680960" y="487375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ventas, caja, rotura de stock, mora.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7315200" y="5458968"/>
            <a:ext cx="228600" cy="22860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28" name="Text 26"/>
          <p:cNvSpPr/>
          <p:nvPr/>
        </p:nvSpPr>
        <p:spPr>
          <a:xfrm>
            <a:off x="7680960" y="53492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Resúmenes automáticos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680960" y="569671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 del día, semana y mes listos.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315200" y="6281928"/>
            <a:ext cx="228600" cy="22860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31" name="Text 29"/>
          <p:cNvSpPr/>
          <p:nvPr/>
        </p:nvSpPr>
        <p:spPr>
          <a:xfrm>
            <a:off x="7680960" y="617220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Acciones sugeridas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7680960" y="651967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un clic ejecutás lo que la IA propone.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20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FACTURACIÓN ELECTRÓNICA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SIFEN, cumplido a la letra.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194560"/>
            <a:ext cx="4754880" cy="4114800"/>
          </a:xfrm>
          <a:prstGeom prst="roundRect">
            <a:avLst>
              <a:gd name="adj" fmla="val 3333"/>
            </a:avLst>
          </a:prstGeom>
          <a:solidFill>
            <a:srgbClr val="0A0820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377440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0" b="1" dirty="0">
                <a:solidFill>
                  <a:srgbClr val="00E5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9600" dirty="0"/>
          </a:p>
        </p:txBody>
      </p:sp>
      <p:sp>
        <p:nvSpPr>
          <p:cNvPr id="8" name="Text 6"/>
          <p:cNvSpPr/>
          <p:nvPr/>
        </p:nvSpPr>
        <p:spPr>
          <a:xfrm>
            <a:off x="822960" y="3840480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 alineado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la DNIT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822960" y="4846320"/>
            <a:ext cx="4754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Emisión, firma digital, envío al SIFEN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KuDE listo — desde tu ERP.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852160" y="2240280"/>
            <a:ext cx="347472" cy="347472"/>
          </a:xfrm>
          <a:prstGeom prst="roundRect">
            <a:avLst>
              <a:gd name="adj" fmla="val 21053"/>
            </a:avLst>
          </a:prstGeom>
          <a:solidFill>
            <a:srgbClr val="6B5BE0"/>
          </a:solidFill>
          <a:ln/>
        </p:spPr>
      </p:sp>
      <p:sp>
        <p:nvSpPr>
          <p:cNvPr id="11" name="Text 9"/>
          <p:cNvSpPr/>
          <p:nvPr/>
        </p:nvSpPr>
        <p:spPr>
          <a:xfrm>
            <a:off x="5852160" y="22402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355080" y="2221992"/>
            <a:ext cx="4983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Factura, Nota de Crédito, Nota de Débito, Autofactura, Remisión electrónica.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852160" y="2907792"/>
            <a:ext cx="347472" cy="347472"/>
          </a:xfrm>
          <a:prstGeom prst="roundRect">
            <a:avLst>
              <a:gd name="adj" fmla="val 21053"/>
            </a:avLst>
          </a:prstGeom>
          <a:solidFill>
            <a:srgbClr val="6B5BE0"/>
          </a:solidFill>
          <a:ln/>
        </p:spPr>
      </p:sp>
      <p:sp>
        <p:nvSpPr>
          <p:cNvPr id="14" name="Text 12"/>
          <p:cNvSpPr/>
          <p:nvPr/>
        </p:nvSpPr>
        <p:spPr>
          <a:xfrm>
            <a:off x="5852160" y="29077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355080" y="2889504"/>
            <a:ext cx="4983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Firma digital y CDC generado automáticamente por Novasis.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852160" y="3575304"/>
            <a:ext cx="347472" cy="347472"/>
          </a:xfrm>
          <a:prstGeom prst="roundRect">
            <a:avLst>
              <a:gd name="adj" fmla="val 21053"/>
            </a:avLst>
          </a:prstGeom>
          <a:solidFill>
            <a:srgbClr val="6B5BE0"/>
          </a:solidFill>
          <a:ln/>
        </p:spPr>
      </p:sp>
      <p:sp>
        <p:nvSpPr>
          <p:cNvPr id="17" name="Text 15"/>
          <p:cNvSpPr/>
          <p:nvPr/>
        </p:nvSpPr>
        <p:spPr>
          <a:xfrm>
            <a:off x="5852160" y="357530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355080" y="3557016"/>
            <a:ext cx="4983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Reintentos inteligentes si SIFEN responde lento o con error.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852160" y="4242816"/>
            <a:ext cx="347472" cy="347472"/>
          </a:xfrm>
          <a:prstGeom prst="roundRect">
            <a:avLst>
              <a:gd name="adj" fmla="val 21053"/>
            </a:avLst>
          </a:prstGeom>
          <a:solidFill>
            <a:srgbClr val="6B5BE0"/>
          </a:solidFill>
          <a:ln/>
        </p:spPr>
      </p:sp>
      <p:sp>
        <p:nvSpPr>
          <p:cNvPr id="20" name="Text 18"/>
          <p:cNvSpPr/>
          <p:nvPr/>
        </p:nvSpPr>
        <p:spPr>
          <a:xfrm>
            <a:off x="5852160" y="42428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355080" y="4224528"/>
            <a:ext cx="4983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KuDE PDF enviado por WhatsApp, email o portal del cliente.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852160" y="4910328"/>
            <a:ext cx="347472" cy="347472"/>
          </a:xfrm>
          <a:prstGeom prst="roundRect">
            <a:avLst>
              <a:gd name="adj" fmla="val 21053"/>
            </a:avLst>
          </a:prstGeom>
          <a:solidFill>
            <a:srgbClr val="6B5BE0"/>
          </a:solidFill>
          <a:ln/>
        </p:spPr>
      </p:sp>
      <p:sp>
        <p:nvSpPr>
          <p:cNvPr id="23" name="Text 21"/>
          <p:cNvSpPr/>
          <p:nvPr/>
        </p:nvSpPr>
        <p:spPr>
          <a:xfrm>
            <a:off x="5852160" y="49103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355080" y="4892040"/>
            <a:ext cx="4983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Libros de IVA y resúmenes fiscales listos para la DNIT.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852160" y="5577840"/>
            <a:ext cx="347472" cy="347472"/>
          </a:xfrm>
          <a:prstGeom prst="roundRect">
            <a:avLst>
              <a:gd name="adj" fmla="val 21053"/>
            </a:avLst>
          </a:prstGeom>
          <a:solidFill>
            <a:srgbClr val="6B5BE0"/>
          </a:solidFill>
          <a:ln/>
        </p:spPr>
      </p:sp>
      <p:sp>
        <p:nvSpPr>
          <p:cNvPr id="26" name="Text 24"/>
          <p:cNvSpPr/>
          <p:nvPr/>
        </p:nvSpPr>
        <p:spPr>
          <a:xfrm>
            <a:off x="5852160" y="55778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355080" y="5559552"/>
            <a:ext cx="4983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Actualizaciones regulatorias liberadas sin que tengas que mover un dedo.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20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RECURSOS HUMANOS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Leyes laborales y seguridad social — automáticas.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194560"/>
            <a:ext cx="1691640" cy="365760"/>
          </a:xfrm>
          <a:prstGeom prst="roundRect">
            <a:avLst>
              <a:gd name="adj" fmla="val 50000"/>
            </a:avLst>
          </a:prstGeom>
          <a:solidFill>
            <a:srgbClr val="6B5BE0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Código Laboral PY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606040" y="2194560"/>
            <a:ext cx="1691640" cy="365760"/>
          </a:xfrm>
          <a:prstGeom prst="roundRect">
            <a:avLst>
              <a:gd name="adj" fmla="val 50000"/>
            </a:avLst>
          </a:prstGeom>
          <a:solidFill>
            <a:srgbClr val="6B5BE0"/>
          </a:solidFill>
          <a:ln/>
        </p:spPr>
      </p:sp>
      <p:sp>
        <p:nvSpPr>
          <p:cNvPr id="9" name="Text 7"/>
          <p:cNvSpPr/>
          <p:nvPr/>
        </p:nvSpPr>
        <p:spPr>
          <a:xfrm>
            <a:off x="2606040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389120" y="2194560"/>
            <a:ext cx="1691640" cy="365760"/>
          </a:xfrm>
          <a:prstGeom prst="roundRect">
            <a:avLst>
              <a:gd name="adj" fmla="val 50000"/>
            </a:avLst>
          </a:prstGeom>
          <a:solidFill>
            <a:srgbClr val="6B5BE0"/>
          </a:solidFill>
          <a:ln/>
        </p:spPr>
      </p:sp>
      <p:sp>
        <p:nvSpPr>
          <p:cNvPr id="11" name="Text 9"/>
          <p:cNvSpPr/>
          <p:nvPr/>
        </p:nvSpPr>
        <p:spPr>
          <a:xfrm>
            <a:off x="4389120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MTESS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72200" y="2194560"/>
            <a:ext cx="1691640" cy="365760"/>
          </a:xfrm>
          <a:prstGeom prst="roundRect">
            <a:avLst>
              <a:gd name="adj" fmla="val 50000"/>
            </a:avLst>
          </a:prstGeom>
          <a:solidFill>
            <a:srgbClr val="6B5BE0"/>
          </a:solidFill>
          <a:ln/>
        </p:spPr>
      </p:sp>
      <p:sp>
        <p:nvSpPr>
          <p:cNvPr id="13" name="Text 11"/>
          <p:cNvSpPr/>
          <p:nvPr/>
        </p:nvSpPr>
        <p:spPr>
          <a:xfrm>
            <a:off x="6172200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Aguinaldo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7955280" y="2194560"/>
            <a:ext cx="1691640" cy="365760"/>
          </a:xfrm>
          <a:prstGeom prst="roundRect">
            <a:avLst>
              <a:gd name="adj" fmla="val 50000"/>
            </a:avLst>
          </a:prstGeom>
          <a:solidFill>
            <a:srgbClr val="6B5BE0"/>
          </a:solidFill>
          <a:ln/>
        </p:spPr>
      </p:sp>
      <p:sp>
        <p:nvSpPr>
          <p:cNvPr id="15" name="Text 13"/>
          <p:cNvSpPr/>
          <p:nvPr/>
        </p:nvSpPr>
        <p:spPr>
          <a:xfrm>
            <a:off x="7955280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Vacaciones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9738360" y="2194560"/>
            <a:ext cx="1691640" cy="365760"/>
          </a:xfrm>
          <a:prstGeom prst="roundRect">
            <a:avLst>
              <a:gd name="adj" fmla="val 50000"/>
            </a:avLst>
          </a:prstGeom>
          <a:solidFill>
            <a:srgbClr val="6B5BE0"/>
          </a:solidFill>
          <a:ln/>
        </p:spPr>
      </p:sp>
      <p:sp>
        <p:nvSpPr>
          <p:cNvPr id="17" name="Text 15"/>
          <p:cNvSpPr/>
          <p:nvPr/>
        </p:nvSpPr>
        <p:spPr>
          <a:xfrm>
            <a:off x="9738360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Horas extra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822960" y="2834640"/>
            <a:ext cx="5943600" cy="347472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05840" y="297180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C3D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el alta hasta la baja — sin planilla Excel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1005840" y="3429000"/>
            <a:ext cx="5577840" cy="365760"/>
          </a:xfrm>
          <a:prstGeom prst="roundRect">
            <a:avLst>
              <a:gd name="adj" fmla="val 20000"/>
            </a:avLst>
          </a:prstGeom>
          <a:solidFill>
            <a:srgbClr val="EEEAFB"/>
          </a:solidFill>
          <a:ln/>
        </p:spPr>
      </p:sp>
      <p:sp>
        <p:nvSpPr>
          <p:cNvPr id="21" name="Text 19"/>
          <p:cNvSpPr/>
          <p:nvPr/>
        </p:nvSpPr>
        <p:spPr>
          <a:xfrm>
            <a:off x="1143000" y="3429000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Alta del empleado y legajo digital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005840" y="3867912"/>
            <a:ext cx="5577840" cy="365760"/>
          </a:xfrm>
          <a:prstGeom prst="roundRect">
            <a:avLst>
              <a:gd name="adj" fmla="val 20000"/>
            </a:avLst>
          </a:prstGeom>
          <a:solidFill>
            <a:srgbClr val="EEEAFB"/>
          </a:solidFill>
          <a:ln/>
        </p:spPr>
      </p:sp>
      <p:sp>
        <p:nvSpPr>
          <p:cNvPr id="23" name="Text 21"/>
          <p:cNvSpPr/>
          <p:nvPr/>
        </p:nvSpPr>
        <p:spPr>
          <a:xfrm>
            <a:off x="1143000" y="3867912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Contrato + alta IPS + alerta MTESS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005840" y="4306824"/>
            <a:ext cx="5577840" cy="365760"/>
          </a:xfrm>
          <a:prstGeom prst="roundRect">
            <a:avLst>
              <a:gd name="adj" fmla="val 20000"/>
            </a:avLst>
          </a:prstGeom>
          <a:solidFill>
            <a:srgbClr val="EEEAFB"/>
          </a:solidFill>
          <a:ln/>
        </p:spPr>
      </p:sp>
      <p:sp>
        <p:nvSpPr>
          <p:cNvPr id="25" name="Text 23"/>
          <p:cNvSpPr/>
          <p:nvPr/>
        </p:nvSpPr>
        <p:spPr>
          <a:xfrm>
            <a:off x="1143000" y="4306824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Marcación de asistencia / horas extra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005840" y="4745736"/>
            <a:ext cx="5577840" cy="365760"/>
          </a:xfrm>
          <a:prstGeom prst="roundRect">
            <a:avLst>
              <a:gd name="adj" fmla="val 20000"/>
            </a:avLst>
          </a:prstGeom>
          <a:solidFill>
            <a:srgbClr val="EEEAFB"/>
          </a:solidFill>
          <a:ln/>
        </p:spPr>
      </p:sp>
      <p:sp>
        <p:nvSpPr>
          <p:cNvPr id="27" name="Text 25"/>
          <p:cNvSpPr/>
          <p:nvPr/>
        </p:nvSpPr>
        <p:spPr>
          <a:xfrm>
            <a:off x="1143000" y="4745736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Liquidación mensual automática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1005840" y="5184648"/>
            <a:ext cx="5577840" cy="365760"/>
          </a:xfrm>
          <a:prstGeom prst="roundRect">
            <a:avLst>
              <a:gd name="adj" fmla="val 20000"/>
            </a:avLst>
          </a:prstGeom>
          <a:solidFill>
            <a:srgbClr val="EEEAFB"/>
          </a:solidFill>
          <a:ln/>
        </p:spPr>
      </p:sp>
      <p:sp>
        <p:nvSpPr>
          <p:cNvPr id="29" name="Text 27"/>
          <p:cNvSpPr/>
          <p:nvPr/>
        </p:nvSpPr>
        <p:spPr>
          <a:xfrm>
            <a:off x="1143000" y="5184648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 Aguinaldo, vacaciones, liquidación final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1005840" y="5623560"/>
            <a:ext cx="5577840" cy="365760"/>
          </a:xfrm>
          <a:prstGeom prst="roundRect">
            <a:avLst>
              <a:gd name="adj" fmla="val 20000"/>
            </a:avLst>
          </a:prstGeom>
          <a:solidFill>
            <a:srgbClr val="EEEAFB"/>
          </a:solidFill>
          <a:ln/>
        </p:spPr>
      </p:sp>
      <p:sp>
        <p:nvSpPr>
          <p:cNvPr id="31" name="Text 29"/>
          <p:cNvSpPr/>
          <p:nvPr/>
        </p:nvSpPr>
        <p:spPr>
          <a:xfrm>
            <a:off x="1143000" y="5623560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 Reportes IPS, MTESS, SET listos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949440" y="2834640"/>
            <a:ext cx="4389120" cy="3474720"/>
          </a:xfrm>
          <a:prstGeom prst="roundRect">
            <a:avLst>
              <a:gd name="adj" fmla="val 3158"/>
            </a:avLst>
          </a:prstGeom>
          <a:solidFill>
            <a:srgbClr val="0A0820"/>
          </a:solidFill>
          <a:ln/>
        </p:spPr>
      </p:sp>
      <p:sp>
        <p:nvSpPr>
          <p:cNvPr id="33" name="Text 31"/>
          <p:cNvSpPr/>
          <p:nvPr/>
        </p:nvSpPr>
        <p:spPr>
          <a:xfrm>
            <a:off x="7132320" y="29718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IA en RRHH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7132320" y="34290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Predice rotación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7132320" y="372160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 señales y te avisa antes de que pidan licencia.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7132320" y="41148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 cálculos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7132320" y="440740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IPS y aguinaldo antes del pago.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7132320" y="48006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 descriptivos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7132320" y="509320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descripciones de puesto y evaluaciones con un clic.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7132320" y="54864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libre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7132320" y="577900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'¿quiénes cumplen 5 años el trimestre?'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20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CONTABILIDAD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Cumple con los entes regulatorios. Sin re-trabajo.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240280"/>
            <a:ext cx="3383280" cy="411480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2240280"/>
            <a:ext cx="3383280" cy="109728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8" name="Shape 6"/>
          <p:cNvSpPr/>
          <p:nvPr/>
        </p:nvSpPr>
        <p:spPr>
          <a:xfrm>
            <a:off x="1097280" y="253288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9" name="Text 7"/>
          <p:cNvSpPr/>
          <p:nvPr/>
        </p:nvSpPr>
        <p:spPr>
          <a:xfrm>
            <a:off x="1097280" y="2532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097280" y="310896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Cumplimiento normativo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97280" y="3767328"/>
            <a:ext cx="137160" cy="137160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12" name="Text 10"/>
          <p:cNvSpPr/>
          <p:nvPr/>
        </p:nvSpPr>
        <p:spPr>
          <a:xfrm>
            <a:off x="1325880" y="365760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cuentas según normativa paraguaya.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097280" y="4407408"/>
            <a:ext cx="137160" cy="137160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14" name="Text 12"/>
          <p:cNvSpPr/>
          <p:nvPr/>
        </p:nvSpPr>
        <p:spPr>
          <a:xfrm>
            <a:off x="1325880" y="429768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Libros contables exigidos por DNIT.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097280" y="5047488"/>
            <a:ext cx="137160" cy="137160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16" name="Text 14"/>
          <p:cNvSpPr/>
          <p:nvPr/>
        </p:nvSpPr>
        <p:spPr>
          <a:xfrm>
            <a:off x="1325880" y="493776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Informes para auditoría externa.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1097280" y="5687568"/>
            <a:ext cx="137160" cy="137160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18" name="Text 16"/>
          <p:cNvSpPr/>
          <p:nvPr/>
        </p:nvSpPr>
        <p:spPr>
          <a:xfrm>
            <a:off x="1325880" y="557784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Estados financieros listos para presentación.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434840" y="2240280"/>
            <a:ext cx="3383280" cy="411480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434840" y="2240280"/>
            <a:ext cx="3383280" cy="109728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21" name="Shape 19"/>
          <p:cNvSpPr/>
          <p:nvPr/>
        </p:nvSpPr>
        <p:spPr>
          <a:xfrm>
            <a:off x="4709160" y="253288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22" name="Text 20"/>
          <p:cNvSpPr/>
          <p:nvPr/>
        </p:nvSpPr>
        <p:spPr>
          <a:xfrm>
            <a:off x="4709160" y="2532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4709160" y="310896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Automatización contable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4709160" y="3767328"/>
            <a:ext cx="137160" cy="13716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25" name="Text 23"/>
          <p:cNvSpPr/>
          <p:nvPr/>
        </p:nvSpPr>
        <p:spPr>
          <a:xfrm>
            <a:off x="4937760" y="365760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Asientos automáticos desde ventas, compras, cobros y pagos.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709160" y="4407408"/>
            <a:ext cx="137160" cy="13716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27" name="Text 25"/>
          <p:cNvSpPr/>
          <p:nvPr/>
        </p:nvSpPr>
        <p:spPr>
          <a:xfrm>
            <a:off x="4937760" y="429768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 mensual en horas, no en semanas.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709160" y="5047488"/>
            <a:ext cx="137160" cy="13716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29" name="Text 27"/>
          <p:cNvSpPr/>
          <p:nvPr/>
        </p:nvSpPr>
        <p:spPr>
          <a:xfrm>
            <a:off x="4937760" y="493776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Conciliación bancaria asistida por IA.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09160" y="5687568"/>
            <a:ext cx="137160" cy="13716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31" name="Text 29"/>
          <p:cNvSpPr/>
          <p:nvPr/>
        </p:nvSpPr>
        <p:spPr>
          <a:xfrm>
            <a:off x="4937760" y="557784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Depreciaciones y amortizaciones programadas.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8046720" y="2240280"/>
            <a:ext cx="3383280" cy="411480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046720" y="2240280"/>
            <a:ext cx="3383280" cy="109728"/>
          </a:xfrm>
          <a:prstGeom prst="rect">
            <a:avLst/>
          </a:prstGeom>
          <a:solidFill>
            <a:srgbClr val="FF6B9D"/>
          </a:solidFill>
          <a:ln/>
        </p:spPr>
      </p:sp>
      <p:sp>
        <p:nvSpPr>
          <p:cNvPr id="34" name="Shape 32"/>
          <p:cNvSpPr/>
          <p:nvPr/>
        </p:nvSpPr>
        <p:spPr>
          <a:xfrm>
            <a:off x="8321040" y="253288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35" name="Text 33"/>
          <p:cNvSpPr/>
          <p:nvPr/>
        </p:nvSpPr>
        <p:spPr>
          <a:xfrm>
            <a:off x="8321040" y="2532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6B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◈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8321040" y="310896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y trazabilidad</a:t>
            </a:r>
            <a:endParaRPr lang="en-US" sz="1500" dirty="0"/>
          </a:p>
        </p:txBody>
      </p:sp>
      <p:sp>
        <p:nvSpPr>
          <p:cNvPr id="37" name="Shape 35"/>
          <p:cNvSpPr/>
          <p:nvPr/>
        </p:nvSpPr>
        <p:spPr>
          <a:xfrm>
            <a:off x="8321040" y="3767328"/>
            <a:ext cx="137160" cy="137160"/>
          </a:xfrm>
          <a:prstGeom prst="ellipse">
            <a:avLst/>
          </a:prstGeom>
          <a:solidFill>
            <a:srgbClr val="FF6B9D"/>
          </a:solidFill>
          <a:ln/>
        </p:spPr>
      </p:sp>
      <p:sp>
        <p:nvSpPr>
          <p:cNvPr id="38" name="Text 36"/>
          <p:cNvSpPr/>
          <p:nvPr/>
        </p:nvSpPr>
        <p:spPr>
          <a:xfrm>
            <a:off x="8549640" y="365760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asiento linkea al documento original.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8321040" y="4407408"/>
            <a:ext cx="137160" cy="137160"/>
          </a:xfrm>
          <a:prstGeom prst="ellipse">
            <a:avLst/>
          </a:prstGeom>
          <a:solidFill>
            <a:srgbClr val="FF6B9D"/>
          </a:solidFill>
          <a:ln/>
        </p:spPr>
      </p:sp>
      <p:sp>
        <p:nvSpPr>
          <p:cNvPr id="40" name="Text 38"/>
          <p:cNvSpPr/>
          <p:nvPr/>
        </p:nvSpPr>
        <p:spPr>
          <a:xfrm>
            <a:off x="8549640" y="429768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Bitácora de cambios y aprobaciones.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8321040" y="5047488"/>
            <a:ext cx="137160" cy="137160"/>
          </a:xfrm>
          <a:prstGeom prst="ellipse">
            <a:avLst/>
          </a:prstGeom>
          <a:solidFill>
            <a:srgbClr val="FF6B9D"/>
          </a:solidFill>
          <a:ln/>
        </p:spPr>
      </p:sp>
      <p:sp>
        <p:nvSpPr>
          <p:cNvPr id="42" name="Text 40"/>
          <p:cNvSpPr/>
          <p:nvPr/>
        </p:nvSpPr>
        <p:spPr>
          <a:xfrm>
            <a:off x="8549640" y="493776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Permisos granulares por cuenta y centro de costo.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8321040" y="5687568"/>
            <a:ext cx="137160" cy="137160"/>
          </a:xfrm>
          <a:prstGeom prst="ellipse">
            <a:avLst/>
          </a:prstGeom>
          <a:solidFill>
            <a:srgbClr val="FF6B9D"/>
          </a:solidFill>
          <a:ln/>
        </p:spPr>
      </p:sp>
      <p:sp>
        <p:nvSpPr>
          <p:cNvPr id="44" name="Text 42"/>
          <p:cNvSpPr/>
          <p:nvPr/>
        </p:nvSpPr>
        <p:spPr>
          <a:xfrm>
            <a:off x="8549640" y="557784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Backups y versionado integrados.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20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TESORERÍA · PASARELAS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Cobrá como quieras. Conciliá sin sufrir.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194560"/>
            <a:ext cx="5486400" cy="41148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05840" y="23317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C3D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Cobrá con cualquier método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05840" y="2834640"/>
            <a:ext cx="2468880" cy="960120"/>
          </a:xfrm>
          <a:prstGeom prst="roundRect">
            <a:avLst>
              <a:gd name="adj" fmla="val 7619"/>
            </a:avLst>
          </a:prstGeom>
          <a:solidFill>
            <a:srgbClr val="EEEAFB"/>
          </a:solidFill>
          <a:ln/>
        </p:spPr>
      </p:sp>
      <p:sp>
        <p:nvSpPr>
          <p:cNvPr id="9" name="Shape 7"/>
          <p:cNvSpPr/>
          <p:nvPr/>
        </p:nvSpPr>
        <p:spPr>
          <a:xfrm>
            <a:off x="1005840" y="2834640"/>
            <a:ext cx="91440" cy="960120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10" name="Text 8"/>
          <p:cNvSpPr/>
          <p:nvPr/>
        </p:nvSpPr>
        <p:spPr>
          <a:xfrm>
            <a:off x="1234440" y="29260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Bancard VPOS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234440" y="324612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Tarjetas crédito/débito, 1-click, alias_token.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657600" y="2834640"/>
            <a:ext cx="2468880" cy="960120"/>
          </a:xfrm>
          <a:prstGeom prst="roundRect">
            <a:avLst>
              <a:gd name="adj" fmla="val 7619"/>
            </a:avLst>
          </a:prstGeom>
          <a:solidFill>
            <a:srgbClr val="EEEAFB"/>
          </a:solidFill>
          <a:ln/>
        </p:spPr>
      </p:sp>
      <p:sp>
        <p:nvSpPr>
          <p:cNvPr id="13" name="Shape 11"/>
          <p:cNvSpPr/>
          <p:nvPr/>
        </p:nvSpPr>
        <p:spPr>
          <a:xfrm>
            <a:off x="3657600" y="2834640"/>
            <a:ext cx="91440" cy="960120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14" name="Text 12"/>
          <p:cNvSpPr/>
          <p:nvPr/>
        </p:nvSpPr>
        <p:spPr>
          <a:xfrm>
            <a:off x="3886200" y="29260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Zimple (QR)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86200" y="324612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Billetera Bancard, QR directo al cobro.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1005840" y="3931920"/>
            <a:ext cx="2468880" cy="960120"/>
          </a:xfrm>
          <a:prstGeom prst="roundRect">
            <a:avLst>
              <a:gd name="adj" fmla="val 7619"/>
            </a:avLst>
          </a:prstGeom>
          <a:solidFill>
            <a:srgbClr val="EEEAFB"/>
          </a:solidFill>
          <a:ln/>
        </p:spPr>
      </p:sp>
      <p:sp>
        <p:nvSpPr>
          <p:cNvPr id="17" name="Shape 15"/>
          <p:cNvSpPr/>
          <p:nvPr/>
        </p:nvSpPr>
        <p:spPr>
          <a:xfrm>
            <a:off x="1005840" y="3931920"/>
            <a:ext cx="91440" cy="960120"/>
          </a:xfrm>
          <a:prstGeom prst="rect">
            <a:avLst/>
          </a:prstGeom>
          <a:solidFill>
            <a:srgbClr val="FF6B9D"/>
          </a:solidFill>
          <a:ln/>
        </p:spPr>
      </p:sp>
      <p:sp>
        <p:nvSpPr>
          <p:cNvPr id="18" name="Text 16"/>
          <p:cNvSpPr/>
          <p:nvPr/>
        </p:nvSpPr>
        <p:spPr>
          <a:xfrm>
            <a:off x="1234440" y="402336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Transferencias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34440" y="43434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 a banco, conciliación automática.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657600" y="3931920"/>
            <a:ext cx="2468880" cy="960120"/>
          </a:xfrm>
          <a:prstGeom prst="roundRect">
            <a:avLst>
              <a:gd name="adj" fmla="val 7619"/>
            </a:avLst>
          </a:prstGeom>
          <a:solidFill>
            <a:srgbClr val="EEEAFB"/>
          </a:solidFill>
          <a:ln/>
        </p:spPr>
      </p:sp>
      <p:sp>
        <p:nvSpPr>
          <p:cNvPr id="21" name="Shape 19"/>
          <p:cNvSpPr/>
          <p:nvPr/>
        </p:nvSpPr>
        <p:spPr>
          <a:xfrm>
            <a:off x="3657600" y="3931920"/>
            <a:ext cx="91440" cy="960120"/>
          </a:xfrm>
          <a:prstGeom prst="rect">
            <a:avLst/>
          </a:prstGeom>
          <a:solidFill>
            <a:srgbClr val="F5B93A"/>
          </a:solidFill>
          <a:ln/>
        </p:spPr>
      </p:sp>
      <p:sp>
        <p:nvSpPr>
          <p:cNvPr id="22" name="Text 20"/>
          <p:cNvSpPr/>
          <p:nvPr/>
        </p:nvSpPr>
        <p:spPr>
          <a:xfrm>
            <a:off x="3886200" y="402336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Tigo Money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886200" y="43434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Billetera móvil, pagos y cobros.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005840" y="5029200"/>
            <a:ext cx="2468880" cy="960120"/>
          </a:xfrm>
          <a:prstGeom prst="roundRect">
            <a:avLst>
              <a:gd name="adj" fmla="val 7619"/>
            </a:avLst>
          </a:prstGeom>
          <a:solidFill>
            <a:srgbClr val="EEEAFB"/>
          </a:solidFill>
          <a:ln/>
        </p:spPr>
      </p:sp>
      <p:sp>
        <p:nvSpPr>
          <p:cNvPr id="25" name="Shape 23"/>
          <p:cNvSpPr/>
          <p:nvPr/>
        </p:nvSpPr>
        <p:spPr>
          <a:xfrm>
            <a:off x="1005840" y="5029200"/>
            <a:ext cx="91440" cy="960120"/>
          </a:xfrm>
          <a:prstGeom prst="rect">
            <a:avLst/>
          </a:prstGeom>
          <a:solidFill>
            <a:srgbClr val="4C3DB3"/>
          </a:solidFill>
          <a:ln/>
        </p:spPr>
      </p:sp>
      <p:sp>
        <p:nvSpPr>
          <p:cNvPr id="26" name="Text 24"/>
          <p:cNvSpPr/>
          <p:nvPr/>
        </p:nvSpPr>
        <p:spPr>
          <a:xfrm>
            <a:off x="1234440" y="51206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Efectivo / Red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234440" y="544068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Aqui Pago, Pago Express, caja física.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657600" y="5029200"/>
            <a:ext cx="2468880" cy="960120"/>
          </a:xfrm>
          <a:prstGeom prst="roundRect">
            <a:avLst>
              <a:gd name="adj" fmla="val 7619"/>
            </a:avLst>
          </a:prstGeom>
          <a:solidFill>
            <a:srgbClr val="EEEAFB"/>
          </a:solidFill>
          <a:ln/>
        </p:spPr>
      </p:sp>
      <p:sp>
        <p:nvSpPr>
          <p:cNvPr id="29" name="Shape 27"/>
          <p:cNvSpPr/>
          <p:nvPr/>
        </p:nvSpPr>
        <p:spPr>
          <a:xfrm>
            <a:off x="3657600" y="5029200"/>
            <a:ext cx="91440" cy="960120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0" name="Text 28"/>
          <p:cNvSpPr/>
          <p:nvPr/>
        </p:nvSpPr>
        <p:spPr>
          <a:xfrm>
            <a:off x="3886200" y="51206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Suscripciones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3886200" y="544068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Cobros recurrentes con tarjeta tokenizada.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492240" y="2194560"/>
            <a:ext cx="4846320" cy="4114800"/>
          </a:xfrm>
          <a:prstGeom prst="roundRect">
            <a:avLst>
              <a:gd name="adj" fmla="val 2667"/>
            </a:avLst>
          </a:prstGeom>
          <a:solidFill>
            <a:srgbClr val="0A0820"/>
          </a:solidFill>
          <a:ln/>
        </p:spPr>
      </p:sp>
      <p:sp>
        <p:nvSpPr>
          <p:cNvPr id="33" name="Text 31"/>
          <p:cNvSpPr/>
          <p:nvPr/>
        </p:nvSpPr>
        <p:spPr>
          <a:xfrm>
            <a:off x="6675120" y="23317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cobro, de punta a punta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6675120" y="2834640"/>
            <a:ext cx="384048" cy="384048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35" name="Text 33"/>
          <p:cNvSpPr/>
          <p:nvPr/>
        </p:nvSpPr>
        <p:spPr>
          <a:xfrm>
            <a:off x="6675120" y="2834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7178040" y="2816352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 paga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7178040" y="3090672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el link, POS o suscripción.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6675120" y="3493008"/>
            <a:ext cx="384048" cy="384048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39" name="Text 37"/>
          <p:cNvSpPr/>
          <p:nvPr/>
        </p:nvSpPr>
        <p:spPr>
          <a:xfrm>
            <a:off x="6675120" y="3493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7178040" y="3474720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 registra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7178040" y="3749040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transacción, medio y comisión.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6675120" y="4151376"/>
            <a:ext cx="384048" cy="384048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43" name="Text 41"/>
          <p:cNvSpPr/>
          <p:nvPr/>
        </p:nvSpPr>
        <p:spPr>
          <a:xfrm>
            <a:off x="6675120" y="4151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7178040" y="4133088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 emitida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7178040" y="440740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automática y enviada al SIFEN.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6675120" y="4809744"/>
            <a:ext cx="384048" cy="384048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47" name="Text 45"/>
          <p:cNvSpPr/>
          <p:nvPr/>
        </p:nvSpPr>
        <p:spPr>
          <a:xfrm>
            <a:off x="6675120" y="48097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48" name="Text 46"/>
          <p:cNvSpPr/>
          <p:nvPr/>
        </p:nvSpPr>
        <p:spPr>
          <a:xfrm>
            <a:off x="7178040" y="4791456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Asiento contable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7178040" y="5065776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ventas, IVA, cobro y comisión.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6675120" y="5468112"/>
            <a:ext cx="384048" cy="384048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51" name="Text 49"/>
          <p:cNvSpPr/>
          <p:nvPr/>
        </p:nvSpPr>
        <p:spPr>
          <a:xfrm>
            <a:off x="6675120" y="5468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52" name="Text 50"/>
          <p:cNvSpPr/>
          <p:nvPr/>
        </p:nvSpPr>
        <p:spPr>
          <a:xfrm>
            <a:off x="7178040" y="5449824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Conciliación</a:t>
            </a:r>
            <a:endParaRPr lang="en-US" sz="1200" dirty="0"/>
          </a:p>
        </p:txBody>
      </p:sp>
      <p:sp>
        <p:nvSpPr>
          <p:cNvPr id="53" name="Text 51"/>
          <p:cNvSpPr/>
          <p:nvPr/>
        </p:nvSpPr>
        <p:spPr>
          <a:xfrm>
            <a:off x="7178040" y="5724144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cruza extractos con pagos.</a:t>
            </a:r>
            <a:endParaRPr lang="en-US" sz="1050" dirty="0"/>
          </a:p>
        </p:txBody>
      </p:sp>
      <p:sp>
        <p:nvSpPr>
          <p:cNvPr id="54" name="Text 52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20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47288" y="1298448"/>
            <a:ext cx="5266944" cy="5266944"/>
          </a:xfrm>
          <a:prstGeom prst="ellipse">
            <a:avLst/>
          </a:prstGeom>
          <a:solidFill>
            <a:srgbClr val="6B5BE0">
              <a:alpha val="1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4032504" y="1883664"/>
            <a:ext cx="4096512" cy="4096512"/>
          </a:xfrm>
          <a:prstGeom prst="ellipse">
            <a:avLst/>
          </a:prstGeom>
          <a:solidFill>
            <a:srgbClr val="6B5BE0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4471416" y="2322576"/>
            <a:ext cx="3218688" cy="3218688"/>
          </a:xfrm>
          <a:prstGeom prst="ellipse">
            <a:avLst/>
          </a:prstGeom>
          <a:solidFill>
            <a:srgbClr val="6B5BE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837176" y="2688336"/>
            <a:ext cx="2487168" cy="2487168"/>
          </a:xfrm>
          <a:prstGeom prst="ellipse">
            <a:avLst/>
          </a:prstGeom>
          <a:solidFill>
            <a:srgbClr val="6B5BE0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5276088" y="3127248"/>
            <a:ext cx="1609344" cy="1609344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SOLO LUGAR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 operación y tu información — al instante.</a:t>
            </a:r>
            <a:endParaRPr lang="en-US" sz="3600" dirty="0"/>
          </a:p>
        </p:txBody>
      </p:sp>
      <p:sp>
        <p:nvSpPr>
          <p:cNvPr id="9" name="Shape 7"/>
          <p:cNvSpPr/>
          <p:nvPr/>
        </p:nvSpPr>
        <p:spPr>
          <a:xfrm>
            <a:off x="5120640" y="2971800"/>
            <a:ext cx="1920240" cy="1920240"/>
          </a:xfrm>
          <a:prstGeom prst="ellipse">
            <a:avLst/>
          </a:prstGeom>
          <a:solidFill>
            <a:srgbClr val="6B5BE0"/>
          </a:solidFill>
          <a:ln w="25400">
            <a:solidFill>
              <a:srgbClr val="00E5C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120640" y="36576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120640" y="39776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plataforma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080760" y="3931920"/>
            <a:ext cx="0" cy="0"/>
          </a:xfrm>
          <a:prstGeom prst="line">
            <a:avLst/>
          </a:prstGeom>
          <a:noFill/>
          <a:ln w="12700">
            <a:solidFill>
              <a:srgbClr val="00E5C7"/>
            </a:solidFill>
            <a:prstDash val="dash"/>
          </a:ln>
        </p:spPr>
      </p:sp>
      <p:sp>
        <p:nvSpPr>
          <p:cNvPr id="13" name="Shape 11"/>
          <p:cNvSpPr/>
          <p:nvPr/>
        </p:nvSpPr>
        <p:spPr>
          <a:xfrm>
            <a:off x="914400" y="2286000"/>
            <a:ext cx="2286000" cy="548640"/>
          </a:xfrm>
          <a:prstGeom prst="roundRect">
            <a:avLst>
              <a:gd name="adj" fmla="val 13333"/>
            </a:avLst>
          </a:prstGeom>
          <a:solidFill>
            <a:srgbClr val="1B1342"/>
          </a:solidFill>
          <a:ln w="12700">
            <a:solidFill>
              <a:srgbClr val="00E5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22860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 &amp; Facturación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080760" y="3931920"/>
            <a:ext cx="4023360" cy="0"/>
          </a:xfrm>
          <a:prstGeom prst="line">
            <a:avLst/>
          </a:prstGeom>
          <a:noFill/>
          <a:ln w="12700">
            <a:solidFill>
              <a:srgbClr val="FF6B9D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8961120" y="2286000"/>
            <a:ext cx="2286000" cy="548640"/>
          </a:xfrm>
          <a:prstGeom prst="roundRect">
            <a:avLst>
              <a:gd name="adj" fmla="val 13333"/>
            </a:avLst>
          </a:prstGeom>
          <a:solidFill>
            <a:srgbClr val="1B1342"/>
          </a:solidFill>
          <a:ln w="12700">
            <a:solidFill>
              <a:srgbClr val="FF6B9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0" y="22860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Bancos &amp; Tesorería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080760" y="3931920"/>
            <a:ext cx="0" cy="91440"/>
          </a:xfrm>
          <a:prstGeom prst="line">
            <a:avLst/>
          </a:prstGeom>
          <a:noFill/>
          <a:ln w="12700">
            <a:solidFill>
              <a:srgbClr val="F5B93A"/>
            </a:solidFill>
            <a:prstDash val="dash"/>
          </a:ln>
        </p:spPr>
      </p:sp>
      <p:sp>
        <p:nvSpPr>
          <p:cNvPr id="19" name="Shape 17"/>
          <p:cNvSpPr/>
          <p:nvPr/>
        </p:nvSpPr>
        <p:spPr>
          <a:xfrm>
            <a:off x="457200" y="3749040"/>
            <a:ext cx="2286000" cy="548640"/>
          </a:xfrm>
          <a:prstGeom prst="roundRect">
            <a:avLst>
              <a:gd name="adj" fmla="val 13333"/>
            </a:avLst>
          </a:prstGeom>
          <a:solidFill>
            <a:srgbClr val="1B1342"/>
          </a:solidFill>
          <a:ln w="12700">
            <a:solidFill>
              <a:srgbClr val="F5B93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7490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Compras &amp; Stock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080760" y="3931920"/>
            <a:ext cx="4480560" cy="91440"/>
          </a:xfrm>
          <a:prstGeom prst="line">
            <a:avLst/>
          </a:prstGeom>
          <a:noFill/>
          <a:ln w="12700">
            <a:solidFill>
              <a:srgbClr val="A89BF0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9418320" y="3749040"/>
            <a:ext cx="2286000" cy="548640"/>
          </a:xfrm>
          <a:prstGeom prst="roundRect">
            <a:avLst>
              <a:gd name="adj" fmla="val 13333"/>
            </a:avLst>
          </a:prstGeom>
          <a:solidFill>
            <a:srgbClr val="1B1342"/>
          </a:solidFill>
          <a:ln w="12700">
            <a:solidFill>
              <a:srgbClr val="A89B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418320" y="37490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Contabilidad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080760" y="3931920"/>
            <a:ext cx="0" cy="1554480"/>
          </a:xfrm>
          <a:prstGeom prst="line">
            <a:avLst/>
          </a:prstGeom>
          <a:noFill/>
          <a:ln w="12700">
            <a:solidFill>
              <a:srgbClr val="00E5C7"/>
            </a:solidFill>
            <a:prstDash val="dash"/>
          </a:ln>
        </p:spPr>
      </p:sp>
      <p:sp>
        <p:nvSpPr>
          <p:cNvPr id="25" name="Shape 23"/>
          <p:cNvSpPr/>
          <p:nvPr/>
        </p:nvSpPr>
        <p:spPr>
          <a:xfrm>
            <a:off x="914400" y="5212080"/>
            <a:ext cx="2286000" cy="548640"/>
          </a:xfrm>
          <a:prstGeom prst="roundRect">
            <a:avLst>
              <a:gd name="adj" fmla="val 13333"/>
            </a:avLst>
          </a:prstGeom>
          <a:solidFill>
            <a:srgbClr val="1B1342"/>
          </a:solidFill>
          <a:ln w="12700">
            <a:solidFill>
              <a:srgbClr val="00E5C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14400" y="521208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RRHH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080760" y="3931920"/>
            <a:ext cx="4023360" cy="1554480"/>
          </a:xfrm>
          <a:prstGeom prst="line">
            <a:avLst/>
          </a:prstGeom>
          <a:noFill/>
          <a:ln w="12700">
            <a:solidFill>
              <a:srgbClr val="FF6B9D"/>
            </a:solidFill>
            <a:prstDash val="dash"/>
          </a:ln>
        </p:spPr>
      </p:sp>
      <p:sp>
        <p:nvSpPr>
          <p:cNvPr id="28" name="Shape 26"/>
          <p:cNvSpPr/>
          <p:nvPr/>
        </p:nvSpPr>
        <p:spPr>
          <a:xfrm>
            <a:off x="8961120" y="5212080"/>
            <a:ext cx="2286000" cy="548640"/>
          </a:xfrm>
          <a:prstGeom prst="roundRect">
            <a:avLst>
              <a:gd name="adj" fmla="val 13333"/>
            </a:avLst>
          </a:prstGeom>
          <a:solidFill>
            <a:srgbClr val="1B1342"/>
          </a:solidFill>
          <a:ln w="12700">
            <a:solidFill>
              <a:srgbClr val="FF6B9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0" y="521208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Dashboard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1371600" y="6080760"/>
            <a:ext cx="9418320" cy="411480"/>
          </a:xfrm>
          <a:prstGeom prst="roundRect">
            <a:avLst>
              <a:gd name="adj" fmla="val 17778"/>
            </a:avLst>
          </a:prstGeom>
          <a:solidFill>
            <a:srgbClr val="00E5C7"/>
          </a:solidFill>
          <a:ln/>
        </p:spPr>
      </p:sp>
      <p:sp>
        <p:nvSpPr>
          <p:cNvPr id="31" name="Text 29"/>
          <p:cNvSpPr/>
          <p:nvPr/>
        </p:nvSpPr>
        <p:spPr>
          <a:xfrm>
            <a:off x="1371600" y="608076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todo vive en un solo sistema, la IA lo ve todo — y tu equipo también.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20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TAMAÑOS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la PyME a la gran empresa. El mismo Novasis.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240280"/>
            <a:ext cx="3383280" cy="4114800"/>
          </a:xfrm>
          <a:prstGeom prst="roundRect">
            <a:avLst>
              <a:gd name="adj" fmla="val 4054"/>
            </a:avLst>
          </a:prstGeom>
          <a:solidFill>
            <a:srgbClr val="00E5C7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25603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0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Pequeñas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143000" y="31546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a 10 usuarios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143000" y="3520440"/>
            <a:ext cx="914400" cy="36576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3840480"/>
            <a:ext cx="164592" cy="164592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11" name="Text 9"/>
          <p:cNvSpPr/>
          <p:nvPr/>
        </p:nvSpPr>
        <p:spPr>
          <a:xfrm>
            <a:off x="1417320" y="374904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Arrancá con Facturación + POS + Stock.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1143000" y="4617720"/>
            <a:ext cx="164592" cy="164592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13" name="Text 11"/>
          <p:cNvSpPr/>
          <p:nvPr/>
        </p:nvSpPr>
        <p:spPr>
          <a:xfrm>
            <a:off x="1417320" y="45262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guiado, sin IT propio.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1143000" y="5394960"/>
            <a:ext cx="164592" cy="164592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15" name="Text 13"/>
          <p:cNvSpPr/>
          <p:nvPr/>
        </p:nvSpPr>
        <p:spPr>
          <a:xfrm>
            <a:off x="1417320" y="530352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Pagás solo lo que usás.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434840" y="2240280"/>
            <a:ext cx="3383280" cy="4114800"/>
          </a:xfrm>
          <a:prstGeom prst="roundRect">
            <a:avLst>
              <a:gd name="adj" fmla="val 4054"/>
            </a:avLst>
          </a:prstGeom>
          <a:solidFill>
            <a:srgbClr val="6B5BE0"/>
          </a:solidFill>
          <a:ln/>
        </p:spPr>
      </p:sp>
      <p:sp>
        <p:nvSpPr>
          <p:cNvPr id="17" name="Text 15"/>
          <p:cNvSpPr/>
          <p:nvPr/>
        </p:nvSpPr>
        <p:spPr>
          <a:xfrm>
            <a:off x="4754880" y="25603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Medianas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4754880" y="31546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a 100 usuarios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3520440"/>
            <a:ext cx="914400" cy="36576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3840480"/>
            <a:ext cx="164592" cy="164592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0" y="374904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Sumá Compras, Tesorería, Contabilidad y RRHH.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754880" y="4617720"/>
            <a:ext cx="164592" cy="164592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23" name="Text 21"/>
          <p:cNvSpPr/>
          <p:nvPr/>
        </p:nvSpPr>
        <p:spPr>
          <a:xfrm>
            <a:off x="5029200" y="45262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Multi-sucursal y multi-depósito.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754880" y="5394960"/>
            <a:ext cx="164592" cy="164592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25" name="Text 23"/>
          <p:cNvSpPr/>
          <p:nvPr/>
        </p:nvSpPr>
        <p:spPr>
          <a:xfrm>
            <a:off x="5029200" y="530352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predicciones y cierre mensual.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8046720" y="2240280"/>
            <a:ext cx="3383280" cy="4114800"/>
          </a:xfrm>
          <a:prstGeom prst="roundRect">
            <a:avLst>
              <a:gd name="adj" fmla="val 4054"/>
            </a:avLst>
          </a:prstGeom>
          <a:solidFill>
            <a:srgbClr val="0A0820"/>
          </a:solidFill>
          <a:ln/>
        </p:spPr>
      </p:sp>
      <p:sp>
        <p:nvSpPr>
          <p:cNvPr id="27" name="Text 25"/>
          <p:cNvSpPr/>
          <p:nvPr/>
        </p:nvSpPr>
        <p:spPr>
          <a:xfrm>
            <a:off x="8366760" y="25603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Grandes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8366760" y="31546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6B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usuarios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366760" y="3520440"/>
            <a:ext cx="914400" cy="36576"/>
          </a:xfrm>
          <a:prstGeom prst="rect">
            <a:avLst/>
          </a:prstGeom>
          <a:solidFill>
            <a:srgbClr val="FF6B9D"/>
          </a:solidFill>
          <a:ln/>
        </p:spPr>
      </p:sp>
      <p:sp>
        <p:nvSpPr>
          <p:cNvPr id="30" name="Shape 28"/>
          <p:cNvSpPr/>
          <p:nvPr/>
        </p:nvSpPr>
        <p:spPr>
          <a:xfrm>
            <a:off x="8366760" y="3840480"/>
            <a:ext cx="164592" cy="164592"/>
          </a:xfrm>
          <a:prstGeom prst="ellipse">
            <a:avLst/>
          </a:prstGeom>
          <a:solidFill>
            <a:srgbClr val="FF6B9D"/>
          </a:solidFill>
          <a:ln/>
        </p:spPr>
      </p:sp>
      <p:sp>
        <p:nvSpPr>
          <p:cNvPr id="31" name="Text 29"/>
          <p:cNvSpPr/>
          <p:nvPr/>
        </p:nvSpPr>
        <p:spPr>
          <a:xfrm>
            <a:off x="8641080" y="374904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Multi-empresa, multi-moneda, roles avanzados.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8366760" y="4617720"/>
            <a:ext cx="164592" cy="164592"/>
          </a:xfrm>
          <a:prstGeom prst="ellipse">
            <a:avLst/>
          </a:prstGeom>
          <a:solidFill>
            <a:srgbClr val="FF6B9D"/>
          </a:solidFill>
          <a:ln/>
        </p:spPr>
      </p:sp>
      <p:sp>
        <p:nvSpPr>
          <p:cNvPr id="33" name="Text 31"/>
          <p:cNvSpPr/>
          <p:nvPr/>
        </p:nvSpPr>
        <p:spPr>
          <a:xfrm>
            <a:off x="8641080" y="45262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Módulos a medida con equipo Novasis.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8366760" y="5394960"/>
            <a:ext cx="164592" cy="164592"/>
          </a:xfrm>
          <a:prstGeom prst="ellipse">
            <a:avLst/>
          </a:prstGeom>
          <a:solidFill>
            <a:srgbClr val="FF6B9D"/>
          </a:solidFill>
          <a:ln/>
        </p:spPr>
      </p:sp>
      <p:sp>
        <p:nvSpPr>
          <p:cNvPr id="35" name="Text 33"/>
          <p:cNvSpPr/>
          <p:nvPr/>
        </p:nvSpPr>
        <p:spPr>
          <a:xfrm>
            <a:off x="8641080" y="530352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premium, on-premise si lo requerís.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20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RUBROS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Sirve para cualquier negocio comercial.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19456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51560" y="242316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8" name="Text 6"/>
          <p:cNvSpPr/>
          <p:nvPr/>
        </p:nvSpPr>
        <p:spPr>
          <a:xfrm>
            <a:off x="1051560" y="2423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▦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874520" y="242316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&amp; Supermercados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497580" y="219456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726180" y="242316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12" name="Text 10"/>
          <p:cNvSpPr/>
          <p:nvPr/>
        </p:nvSpPr>
        <p:spPr>
          <a:xfrm>
            <a:off x="3726180" y="2423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⇆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549140" y="242316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Distribución &amp; Mayoristas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72200" y="219456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00800" y="242316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0" y="2423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7223760" y="242316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Producción &amp; Manufactura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846820" y="219456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75420" y="242316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20" name="Text 18"/>
          <p:cNvSpPr/>
          <p:nvPr/>
        </p:nvSpPr>
        <p:spPr>
          <a:xfrm>
            <a:off x="9075420" y="2423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◎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9898380" y="242316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Gastronomía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822960" y="347472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51560" y="370332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24" name="Text 22"/>
          <p:cNvSpPr/>
          <p:nvPr/>
        </p:nvSpPr>
        <p:spPr>
          <a:xfrm>
            <a:off x="1051560" y="37033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1874520" y="370332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Farmacias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497580" y="347472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726180" y="370332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28" name="Text 26"/>
          <p:cNvSpPr/>
          <p:nvPr/>
        </p:nvSpPr>
        <p:spPr>
          <a:xfrm>
            <a:off x="3726180" y="37033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✚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4549140" y="370332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Ferreterías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172200" y="347472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00800" y="370332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0" y="37033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</a:t>
            </a:r>
            <a:endParaRPr lang="en-US" sz="2800" dirty="0"/>
          </a:p>
        </p:txBody>
      </p:sp>
      <p:sp>
        <p:nvSpPr>
          <p:cNvPr id="33" name="Text 31"/>
          <p:cNvSpPr/>
          <p:nvPr/>
        </p:nvSpPr>
        <p:spPr>
          <a:xfrm>
            <a:off x="7223760" y="370332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Indumentaria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8846820" y="347472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075420" y="370332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36" name="Text 34"/>
          <p:cNvSpPr/>
          <p:nvPr/>
        </p:nvSpPr>
        <p:spPr>
          <a:xfrm>
            <a:off x="9075420" y="37033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9898380" y="370332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Logística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822960" y="475488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051560" y="498348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40" name="Text 38"/>
          <p:cNvSpPr/>
          <p:nvPr/>
        </p:nvSpPr>
        <p:spPr>
          <a:xfrm>
            <a:off x="1051560" y="49834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❤</a:t>
            </a:r>
            <a:endParaRPr lang="en-US" sz="2800" dirty="0"/>
          </a:p>
        </p:txBody>
      </p:sp>
      <p:sp>
        <p:nvSpPr>
          <p:cNvPr id="41" name="Text 39"/>
          <p:cNvSpPr/>
          <p:nvPr/>
        </p:nvSpPr>
        <p:spPr>
          <a:xfrm>
            <a:off x="1874520" y="498348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Servicios de salud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3497580" y="475488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726180" y="498348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44" name="Text 42"/>
          <p:cNvSpPr/>
          <p:nvPr/>
        </p:nvSpPr>
        <p:spPr>
          <a:xfrm>
            <a:off x="3726180" y="49834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800" dirty="0"/>
          </a:p>
        </p:txBody>
      </p:sp>
      <p:sp>
        <p:nvSpPr>
          <p:cNvPr id="45" name="Text 43"/>
          <p:cNvSpPr/>
          <p:nvPr/>
        </p:nvSpPr>
        <p:spPr>
          <a:xfrm>
            <a:off x="4549140" y="498348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Educación</a:t>
            </a:r>
            <a:endParaRPr lang="en-US" sz="1300" dirty="0"/>
          </a:p>
        </p:txBody>
      </p:sp>
      <p:sp>
        <p:nvSpPr>
          <p:cNvPr id="46" name="Shape 44"/>
          <p:cNvSpPr/>
          <p:nvPr/>
        </p:nvSpPr>
        <p:spPr>
          <a:xfrm>
            <a:off x="6172200" y="475488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400800" y="498348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48" name="Text 46"/>
          <p:cNvSpPr/>
          <p:nvPr/>
        </p:nvSpPr>
        <p:spPr>
          <a:xfrm>
            <a:off x="6400800" y="49834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□</a:t>
            </a:r>
            <a:endParaRPr lang="en-US" sz="2800" dirty="0"/>
          </a:p>
        </p:txBody>
      </p:sp>
      <p:sp>
        <p:nvSpPr>
          <p:cNvPr id="49" name="Text 47"/>
          <p:cNvSpPr/>
          <p:nvPr/>
        </p:nvSpPr>
        <p:spPr>
          <a:xfrm>
            <a:off x="7223760" y="498348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Construcción</a:t>
            </a:r>
            <a:endParaRPr lang="en-US" sz="1300" dirty="0"/>
          </a:p>
        </p:txBody>
      </p:sp>
      <p:sp>
        <p:nvSpPr>
          <p:cNvPr id="50" name="Shape 48"/>
          <p:cNvSpPr/>
          <p:nvPr/>
        </p:nvSpPr>
        <p:spPr>
          <a:xfrm>
            <a:off x="8846820" y="4754880"/>
            <a:ext cx="24917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075420" y="498348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EEEAFB"/>
          </a:solidFill>
          <a:ln/>
        </p:spPr>
      </p:sp>
      <p:sp>
        <p:nvSpPr>
          <p:cNvPr id="52" name="Text 50"/>
          <p:cNvSpPr/>
          <p:nvPr/>
        </p:nvSpPr>
        <p:spPr>
          <a:xfrm>
            <a:off x="9075420" y="49834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</a:t>
            </a:r>
            <a:endParaRPr lang="en-US" sz="2800" dirty="0"/>
          </a:p>
        </p:txBody>
      </p:sp>
      <p:sp>
        <p:nvSpPr>
          <p:cNvPr id="53" name="Text 51"/>
          <p:cNvSpPr/>
          <p:nvPr/>
        </p:nvSpPr>
        <p:spPr>
          <a:xfrm>
            <a:off x="9898380" y="4983480"/>
            <a:ext cx="1303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Servicios profesionales</a:t>
            </a:r>
            <a:endParaRPr lang="en-US" sz="1300" dirty="0"/>
          </a:p>
        </p:txBody>
      </p:sp>
      <p:sp>
        <p:nvSpPr>
          <p:cNvPr id="54" name="Text 52"/>
          <p:cNvSpPr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4C3D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¿Tu rubro no está en la lista?  Novasis se adapta: módulos y reportes a medida.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20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 VIVE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la nube. O en tu datacenter. Vos elegís.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240280"/>
            <a:ext cx="5303520" cy="4114800"/>
          </a:xfrm>
          <a:prstGeom prst="roundRect">
            <a:avLst>
              <a:gd name="adj" fmla="val 3333"/>
            </a:avLst>
          </a:prstGeom>
          <a:solidFill>
            <a:srgbClr val="0A0820"/>
          </a:solidFill>
          <a:ln/>
        </p:spPr>
      </p:sp>
      <p:sp>
        <p:nvSpPr>
          <p:cNvPr id="7" name="Shape 5"/>
          <p:cNvSpPr/>
          <p:nvPr/>
        </p:nvSpPr>
        <p:spPr>
          <a:xfrm>
            <a:off x="10058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0E5C7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☁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828800" y="251460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Novasis Cloud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828800" y="297180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 &amp; play. Sin infraestructura.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005840" y="3721608"/>
            <a:ext cx="182880" cy="18288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12" name="Text 10"/>
          <p:cNvSpPr/>
          <p:nvPr/>
        </p:nvSpPr>
        <p:spPr>
          <a:xfrm>
            <a:off x="1280160" y="361188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Listo en horas, no meses.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1005840" y="4224528"/>
            <a:ext cx="182880" cy="18288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14" name="Text 12"/>
          <p:cNvSpPr/>
          <p:nvPr/>
        </p:nvSpPr>
        <p:spPr>
          <a:xfrm>
            <a:off x="1280160" y="411480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Backups y actualizaciones automáticos.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1005840" y="4727448"/>
            <a:ext cx="182880" cy="18288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16" name="Text 14"/>
          <p:cNvSpPr/>
          <p:nvPr/>
        </p:nvSpPr>
        <p:spPr>
          <a:xfrm>
            <a:off x="1280160" y="46177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Escalado elástico por usuarios y datos.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1005840" y="5230368"/>
            <a:ext cx="182880" cy="18288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18" name="Text 16"/>
          <p:cNvSpPr/>
          <p:nvPr/>
        </p:nvSpPr>
        <p:spPr>
          <a:xfrm>
            <a:off x="1280160" y="51206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Accesible desde cualquier dispositivo.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1005840" y="5733288"/>
            <a:ext cx="182880" cy="18288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20" name="Text 18"/>
          <p:cNvSpPr/>
          <p:nvPr/>
        </p:nvSpPr>
        <p:spPr>
          <a:xfrm>
            <a:off x="1280160" y="562356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Seguridad y cumplimiento gestionados.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309360" y="2240280"/>
            <a:ext cx="5029200" cy="41148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09360" y="2240280"/>
            <a:ext cx="5029200" cy="137160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23" name="Shape 21"/>
          <p:cNvSpPr/>
          <p:nvPr/>
        </p:nvSpPr>
        <p:spPr>
          <a:xfrm>
            <a:off x="6492240" y="25603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EEEAFB"/>
          </a:solidFill>
          <a:ln/>
        </p:spPr>
      </p:sp>
      <p:sp>
        <p:nvSpPr>
          <p:cNvPr id="24" name="Text 22"/>
          <p:cNvSpPr/>
          <p:nvPr/>
        </p:nvSpPr>
        <p:spPr>
          <a:xfrm>
            <a:off x="6492240" y="2560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◻</a:t>
            </a:r>
            <a:endParaRPr lang="en-US" sz="2700" dirty="0"/>
          </a:p>
        </p:txBody>
      </p:sp>
      <p:sp>
        <p:nvSpPr>
          <p:cNvPr id="25" name="Text 23"/>
          <p:cNvSpPr/>
          <p:nvPr/>
        </p:nvSpPr>
        <p:spPr>
          <a:xfrm>
            <a:off x="7315200" y="260604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Novasis On-Premise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7315200" y="30632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Instalación en tu propia infraestructura.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492240" y="3813048"/>
            <a:ext cx="182880" cy="182880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28" name="Text 26"/>
          <p:cNvSpPr/>
          <p:nvPr/>
        </p:nvSpPr>
        <p:spPr>
          <a:xfrm>
            <a:off x="6766560" y="370332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organizaciones con exigencias regulatorias.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492240" y="4315968"/>
            <a:ext cx="182880" cy="182880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30" name="Text 28"/>
          <p:cNvSpPr/>
          <p:nvPr/>
        </p:nvSpPr>
        <p:spPr>
          <a:xfrm>
            <a:off x="6766560" y="42062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total de datos y red.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6492240" y="4818888"/>
            <a:ext cx="182880" cy="182880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32" name="Text 30"/>
          <p:cNvSpPr/>
          <p:nvPr/>
        </p:nvSpPr>
        <p:spPr>
          <a:xfrm>
            <a:off x="6766560" y="470916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Integración con sistemas legacy propios.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6492240" y="5321808"/>
            <a:ext cx="182880" cy="182880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34" name="Text 32"/>
          <p:cNvSpPr/>
          <p:nvPr/>
        </p:nvSpPr>
        <p:spPr>
          <a:xfrm>
            <a:off x="6766560" y="52120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Actualizaciones coordinadas con tu IT.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6492240" y="5824728"/>
            <a:ext cx="182880" cy="182880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36" name="Text 34"/>
          <p:cNvSpPr/>
          <p:nvPr/>
        </p:nvSpPr>
        <p:spPr>
          <a:xfrm>
            <a:off x="6766560" y="57150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Soporte dedicado y mantenimiento SLA.</a:t>
            </a:r>
            <a:endParaRPr lang="en-US" sz="1150" dirty="0"/>
          </a:p>
        </p:txBody>
      </p:sp>
      <p:sp>
        <p:nvSpPr>
          <p:cNvPr id="37" name="Text 35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20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ESCALABILIDAD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Crece con vos. Incluso con módulos nuevos.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3364992"/>
            <a:ext cx="10515600" cy="45720"/>
          </a:xfrm>
          <a:prstGeom prst="rect">
            <a:avLst/>
          </a:prstGeom>
          <a:solidFill>
            <a:srgbClr val="D5D2E6"/>
          </a:solidFill>
          <a:ln/>
        </p:spPr>
      </p:sp>
      <p:sp>
        <p:nvSpPr>
          <p:cNvPr id="7" name="Shape 5"/>
          <p:cNvSpPr/>
          <p:nvPr/>
        </p:nvSpPr>
        <p:spPr>
          <a:xfrm>
            <a:off x="1645920" y="3154680"/>
            <a:ext cx="457200" cy="457200"/>
          </a:xfrm>
          <a:prstGeom prst="ellipse">
            <a:avLst/>
          </a:prstGeom>
          <a:solidFill>
            <a:srgbClr val="00E5C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4592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68680" y="23774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Arranque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37490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 y cobra desde el día 1.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749040" y="3154680"/>
            <a:ext cx="457200" cy="457200"/>
          </a:xfrm>
          <a:prstGeom prst="ellipse">
            <a:avLst/>
          </a:prstGeom>
          <a:solidFill>
            <a:srgbClr val="A89B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4904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971800" y="23774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Operación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926080" y="37490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Sumás compras, stock, tesorería.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852160" y="3154680"/>
            <a:ext cx="457200" cy="457200"/>
          </a:xfrm>
          <a:prstGeom prst="ellipse">
            <a:avLst/>
          </a:prstGeom>
          <a:solidFill>
            <a:srgbClr val="6B5BE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85216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074920" y="23774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Madurez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029200" y="37490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Activás contabilidad, RRHH, BI e IA.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955280" y="3154680"/>
            <a:ext cx="457200" cy="457200"/>
          </a:xfrm>
          <a:prstGeom prst="ellipse">
            <a:avLst/>
          </a:prstGeom>
          <a:solidFill>
            <a:srgbClr val="FF6B9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5528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178040" y="23774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Expansión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132320" y="37490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Multi-sucursal, multi-empresa, import.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058400" y="3154680"/>
            <a:ext cx="457200" cy="457200"/>
          </a:xfrm>
          <a:prstGeom prst="ellipse">
            <a:avLst/>
          </a:prstGeom>
          <a:solidFill>
            <a:srgbClr val="F5B93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05840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281160" y="23774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medida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235440" y="37490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Módulos propios y APIs con tu equipo.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822960" y="5212080"/>
            <a:ext cx="10515600" cy="1234440"/>
          </a:xfrm>
          <a:prstGeom prst="roundRect">
            <a:avLst>
              <a:gd name="adj" fmla="val 11111"/>
            </a:avLst>
          </a:prstGeom>
          <a:solidFill>
            <a:srgbClr val="0A0820"/>
          </a:solidFill>
          <a:ln/>
        </p:spPr>
      </p:sp>
      <p:sp>
        <p:nvSpPr>
          <p:cNvPr id="28" name="Text 26"/>
          <p:cNvSpPr/>
          <p:nvPr/>
        </p:nvSpPr>
        <p:spPr>
          <a:xfrm>
            <a:off x="1005840" y="530352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Equipo propio de desarrollo: creamos módulos a medida cuando tu operación los pide.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005840" y="576072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cambiar de ERP. Sin reimplantar. Sin romper lo que ya funciona.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20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SOPORTE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equipo al lado tuyo. 24/7.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240280"/>
            <a:ext cx="251460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2240280"/>
            <a:ext cx="2514600" cy="109728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51460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4C3DB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24/7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1005840" y="356616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Disponibilidad de soporte crítico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520440" y="2240280"/>
            <a:ext cx="251460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20440" y="2240280"/>
            <a:ext cx="2514600" cy="109728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12" name="Text 10"/>
          <p:cNvSpPr/>
          <p:nvPr/>
        </p:nvSpPr>
        <p:spPr>
          <a:xfrm>
            <a:off x="3520440" y="251460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4C3DB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&lt;15min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703320" y="356616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 a incidentes alta prioridad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17920" y="2240280"/>
            <a:ext cx="251460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17920" y="2240280"/>
            <a:ext cx="2514600" cy="109728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16" name="Text 14"/>
          <p:cNvSpPr/>
          <p:nvPr/>
        </p:nvSpPr>
        <p:spPr>
          <a:xfrm>
            <a:off x="6217920" y="251460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4C3DB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99.9%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6400800" y="356616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uptime Novasis Cloud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915400" y="2240280"/>
            <a:ext cx="251460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15400" y="2240280"/>
            <a:ext cx="2514600" cy="109728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20" name="Text 18"/>
          <p:cNvSpPr/>
          <p:nvPr/>
        </p:nvSpPr>
        <p:spPr>
          <a:xfrm>
            <a:off x="8915400" y="251460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4C3DB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/ GN</a:t>
            </a:r>
            <a:endParaRPr lang="en-US" sz="3800" dirty="0"/>
          </a:p>
        </p:txBody>
      </p:sp>
      <p:sp>
        <p:nvSpPr>
          <p:cNvPr id="21" name="Text 19"/>
          <p:cNvSpPr/>
          <p:nvPr/>
        </p:nvSpPr>
        <p:spPr>
          <a:xfrm>
            <a:off x="9098280" y="356616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Atención en español y guaraní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822960" y="4526280"/>
            <a:ext cx="10515600" cy="1828800"/>
          </a:xfrm>
          <a:prstGeom prst="roundRect">
            <a:avLst>
              <a:gd name="adj" fmla="val 7500"/>
            </a:avLst>
          </a:prstGeom>
          <a:solidFill>
            <a:srgbClr val="0A0820"/>
          </a:solidFill>
          <a:ln/>
        </p:spPr>
      </p:sp>
      <p:sp>
        <p:nvSpPr>
          <p:cNvPr id="23" name="Text 21"/>
          <p:cNvSpPr/>
          <p:nvPr/>
        </p:nvSpPr>
        <p:spPr>
          <a:xfrm>
            <a:off x="1005840" y="4663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Canales de soporte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1551432" y="5074920"/>
            <a:ext cx="585216" cy="585216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25" name="Text 23"/>
          <p:cNvSpPr/>
          <p:nvPr/>
        </p:nvSpPr>
        <p:spPr>
          <a:xfrm>
            <a:off x="1551432" y="50749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◉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1005840" y="5760720"/>
            <a:ext cx="167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in-app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3227832" y="5074920"/>
            <a:ext cx="585216" cy="585216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28" name="Text 26"/>
          <p:cNvSpPr/>
          <p:nvPr/>
        </p:nvSpPr>
        <p:spPr>
          <a:xfrm>
            <a:off x="3227832" y="50749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☎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2682240" y="5760720"/>
            <a:ext cx="167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Teléfono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904232" y="5074920"/>
            <a:ext cx="585216" cy="585216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31" name="Text 29"/>
          <p:cNvSpPr/>
          <p:nvPr/>
        </p:nvSpPr>
        <p:spPr>
          <a:xfrm>
            <a:off x="4904232" y="50749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✉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4358640" y="5760720"/>
            <a:ext cx="167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580632" y="5074920"/>
            <a:ext cx="585216" cy="585216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34" name="Text 32"/>
          <p:cNvSpPr/>
          <p:nvPr/>
        </p:nvSpPr>
        <p:spPr>
          <a:xfrm>
            <a:off x="6580632" y="50749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6035040" y="5760720"/>
            <a:ext cx="167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8257032" y="5074920"/>
            <a:ext cx="585216" cy="585216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37" name="Text 35"/>
          <p:cNvSpPr/>
          <p:nvPr/>
        </p:nvSpPr>
        <p:spPr>
          <a:xfrm>
            <a:off x="8257032" y="50749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000" dirty="0"/>
          </a:p>
        </p:txBody>
      </p:sp>
      <p:sp>
        <p:nvSpPr>
          <p:cNvPr id="38" name="Text 36"/>
          <p:cNvSpPr/>
          <p:nvPr/>
        </p:nvSpPr>
        <p:spPr>
          <a:xfrm>
            <a:off x="7711440" y="5760720"/>
            <a:ext cx="167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CSM dedicado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9933432" y="5074920"/>
            <a:ext cx="585216" cy="585216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40" name="Text 38"/>
          <p:cNvSpPr/>
          <p:nvPr/>
        </p:nvSpPr>
        <p:spPr>
          <a:xfrm>
            <a:off x="9933432" y="50749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▦</a:t>
            </a:r>
            <a:endParaRPr lang="en-US" sz="2000" dirty="0"/>
          </a:p>
        </p:txBody>
      </p:sp>
      <p:sp>
        <p:nvSpPr>
          <p:cNvPr id="41" name="Text 39"/>
          <p:cNvSpPr/>
          <p:nvPr/>
        </p:nvSpPr>
        <p:spPr>
          <a:xfrm>
            <a:off x="9387840" y="5760720"/>
            <a:ext cx="167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Academia Novasis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20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0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" y="3968496"/>
            <a:ext cx="3950208" cy="3950208"/>
          </a:xfrm>
          <a:prstGeom prst="ellipse">
            <a:avLst/>
          </a:prstGeom>
          <a:solidFill>
            <a:srgbClr val="FF6B9D">
              <a:alpha val="1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292608" y="4407408"/>
            <a:ext cx="3072384" cy="3072384"/>
          </a:xfrm>
          <a:prstGeom prst="ellipse">
            <a:avLst/>
          </a:prstGeom>
          <a:solidFill>
            <a:srgbClr val="FF6B9D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21792" y="4736592"/>
            <a:ext cx="2414016" cy="2414016"/>
          </a:xfrm>
          <a:prstGeom prst="ellipse">
            <a:avLst/>
          </a:prstGeom>
          <a:solidFill>
            <a:srgbClr val="FF6B9D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96112" y="5010912"/>
            <a:ext cx="1865376" cy="1865376"/>
          </a:xfrm>
          <a:prstGeom prst="ellipse">
            <a:avLst/>
          </a:prstGeom>
          <a:solidFill>
            <a:srgbClr val="FF6B9D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225296" y="5340096"/>
            <a:ext cx="1207008" cy="1207008"/>
          </a:xfrm>
          <a:prstGeom prst="ellipse">
            <a:avLst/>
          </a:prstGeom>
          <a:solidFill>
            <a:srgbClr val="FF6B9D"/>
          </a:solidFill>
          <a:ln/>
        </p:spPr>
      </p:sp>
      <p:sp>
        <p:nvSpPr>
          <p:cNvPr id="7" name="Shape 5"/>
          <p:cNvSpPr/>
          <p:nvPr/>
        </p:nvSpPr>
        <p:spPr>
          <a:xfrm>
            <a:off x="8540496" y="-146304"/>
            <a:ext cx="3950208" cy="3950208"/>
          </a:xfrm>
          <a:prstGeom prst="ellipse">
            <a:avLst/>
          </a:prstGeom>
          <a:solidFill>
            <a:srgbClr val="00E5C7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979408" y="292608"/>
            <a:ext cx="3072384" cy="3072384"/>
          </a:xfrm>
          <a:prstGeom prst="ellipse">
            <a:avLst/>
          </a:prstGeom>
          <a:solidFill>
            <a:srgbClr val="00E5C7">
              <a:alpha val="2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9308592" y="621792"/>
            <a:ext cx="2414016" cy="2414016"/>
          </a:xfrm>
          <a:prstGeom prst="ellipse">
            <a:avLst/>
          </a:prstGeom>
          <a:solidFill>
            <a:srgbClr val="00E5C7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9582912" y="896112"/>
            <a:ext cx="1865376" cy="1865376"/>
          </a:xfrm>
          <a:prstGeom prst="ellipse">
            <a:avLst/>
          </a:prstGeom>
          <a:solidFill>
            <a:srgbClr val="00E5C7">
              <a:alpha val="7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9912096" y="1225296"/>
            <a:ext cx="1207008" cy="1207008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Resultados que tu equipo siente en 90 días.</a:t>
            </a:r>
            <a:endParaRPr lang="en-US" sz="3600" dirty="0"/>
          </a:p>
        </p:txBody>
      </p:sp>
      <p:sp>
        <p:nvSpPr>
          <p:cNvPr id="14" name="Shape 12"/>
          <p:cNvSpPr/>
          <p:nvPr/>
        </p:nvSpPr>
        <p:spPr>
          <a:xfrm>
            <a:off x="822960" y="2286000"/>
            <a:ext cx="2514600" cy="2743200"/>
          </a:xfrm>
          <a:prstGeom prst="roundRect">
            <a:avLst>
              <a:gd name="adj" fmla="val 5455"/>
            </a:avLst>
          </a:prstGeom>
          <a:solidFill>
            <a:srgbClr val="1B1342"/>
          </a:solidFill>
          <a:ln w="12700">
            <a:solidFill>
              <a:srgbClr val="00E5C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2514600"/>
            <a:ext cx="2514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00E5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-65%</a:t>
            </a:r>
            <a:endParaRPr lang="en-US" sz="5600" dirty="0"/>
          </a:p>
        </p:txBody>
      </p:sp>
      <p:sp>
        <p:nvSpPr>
          <p:cNvPr id="16" name="Shape 14"/>
          <p:cNvSpPr/>
          <p:nvPr/>
        </p:nvSpPr>
        <p:spPr>
          <a:xfrm>
            <a:off x="1737360" y="3977640"/>
            <a:ext cx="685800" cy="36576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411480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tiempo de cierre mensual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520440" y="2286000"/>
            <a:ext cx="2514600" cy="2743200"/>
          </a:xfrm>
          <a:prstGeom prst="roundRect">
            <a:avLst>
              <a:gd name="adj" fmla="val 5455"/>
            </a:avLst>
          </a:prstGeom>
          <a:solidFill>
            <a:srgbClr val="1B1342"/>
          </a:solidFill>
          <a:ln w="12700">
            <a:solidFill>
              <a:srgbClr val="F5B93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20440" y="2514600"/>
            <a:ext cx="2514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5B9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+28%</a:t>
            </a:r>
            <a:endParaRPr lang="en-US" sz="5600" dirty="0"/>
          </a:p>
        </p:txBody>
      </p:sp>
      <p:sp>
        <p:nvSpPr>
          <p:cNvPr id="20" name="Shape 18"/>
          <p:cNvSpPr/>
          <p:nvPr/>
        </p:nvSpPr>
        <p:spPr>
          <a:xfrm>
            <a:off x="4434840" y="3977640"/>
            <a:ext cx="685800" cy="36576"/>
          </a:xfrm>
          <a:prstGeom prst="rect">
            <a:avLst/>
          </a:prstGeom>
          <a:solidFill>
            <a:srgbClr val="F5B93A"/>
          </a:solidFill>
          <a:ln/>
        </p:spPr>
      </p:sp>
      <p:sp>
        <p:nvSpPr>
          <p:cNvPr id="21" name="Text 19"/>
          <p:cNvSpPr/>
          <p:nvPr/>
        </p:nvSpPr>
        <p:spPr>
          <a:xfrm>
            <a:off x="3703320" y="411480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cobranzas en término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217920" y="2286000"/>
            <a:ext cx="2514600" cy="2743200"/>
          </a:xfrm>
          <a:prstGeom prst="roundRect">
            <a:avLst>
              <a:gd name="adj" fmla="val 5455"/>
            </a:avLst>
          </a:prstGeom>
          <a:solidFill>
            <a:srgbClr val="1B1342"/>
          </a:solidFill>
          <a:ln w="12700">
            <a:solidFill>
              <a:srgbClr val="FF6B9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0" y="2514600"/>
            <a:ext cx="2514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F6B9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-40%</a:t>
            </a:r>
            <a:endParaRPr lang="en-US" sz="5600" dirty="0"/>
          </a:p>
        </p:txBody>
      </p:sp>
      <p:sp>
        <p:nvSpPr>
          <p:cNvPr id="24" name="Shape 22"/>
          <p:cNvSpPr/>
          <p:nvPr/>
        </p:nvSpPr>
        <p:spPr>
          <a:xfrm>
            <a:off x="7132320" y="3977640"/>
            <a:ext cx="685800" cy="36576"/>
          </a:xfrm>
          <a:prstGeom prst="rect">
            <a:avLst/>
          </a:prstGeom>
          <a:solidFill>
            <a:srgbClr val="FF6B9D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0" y="411480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errores de facturación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8915400" y="2286000"/>
            <a:ext cx="2514600" cy="2743200"/>
          </a:xfrm>
          <a:prstGeom prst="roundRect">
            <a:avLst>
              <a:gd name="adj" fmla="val 5455"/>
            </a:avLst>
          </a:prstGeom>
          <a:solidFill>
            <a:srgbClr val="1B1342"/>
          </a:solidFill>
          <a:ln w="12700">
            <a:solidFill>
              <a:srgbClr val="A89B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915400" y="2514600"/>
            <a:ext cx="2514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A89B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3x</a:t>
            </a:r>
            <a:endParaRPr lang="en-US" sz="5600" dirty="0"/>
          </a:p>
        </p:txBody>
      </p:sp>
      <p:sp>
        <p:nvSpPr>
          <p:cNvPr id="28" name="Shape 26"/>
          <p:cNvSpPr/>
          <p:nvPr/>
        </p:nvSpPr>
        <p:spPr>
          <a:xfrm>
            <a:off x="9829800" y="3977640"/>
            <a:ext cx="685800" cy="36576"/>
          </a:xfrm>
          <a:prstGeom prst="rect">
            <a:avLst/>
          </a:prstGeom>
          <a:solidFill>
            <a:srgbClr val="A89BF0"/>
          </a:solidFill>
          <a:ln/>
        </p:spPr>
      </p:sp>
      <p:sp>
        <p:nvSpPr>
          <p:cNvPr id="29" name="Text 27"/>
          <p:cNvSpPr/>
          <p:nvPr/>
        </p:nvSpPr>
        <p:spPr>
          <a:xfrm>
            <a:off x="9098280" y="411480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 de decisión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822960" y="5303520"/>
            <a:ext cx="10515600" cy="1097280"/>
          </a:xfrm>
          <a:prstGeom prst="roundRect">
            <a:avLst>
              <a:gd name="adj" fmla="val 10000"/>
            </a:avLst>
          </a:prstGeom>
          <a:solidFill>
            <a:srgbClr val="4C3DB3"/>
          </a:solidFill>
          <a:ln/>
        </p:spPr>
      </p:sp>
      <p:sp>
        <p:nvSpPr>
          <p:cNvPr id="31" name="Text 29"/>
          <p:cNvSpPr/>
          <p:nvPr/>
        </p:nvSpPr>
        <p:spPr>
          <a:xfrm>
            <a:off x="1097280" y="53949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“Pasamos de esperar 10 días por el cierre a tener los números el lunes siguiente. La IA hace el trabajo que antes hacían tres personas.”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097280" y="5943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Director Financiero, cliente Novasis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20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61520" cy="27432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029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NOVASIS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22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41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una pantalla, todo lo que importa.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22960" y="2194560"/>
            <a:ext cx="249174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2194560"/>
            <a:ext cx="2491740" cy="109728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8" name="Shape 6"/>
          <p:cNvSpPr/>
          <p:nvPr/>
        </p:nvSpPr>
        <p:spPr>
          <a:xfrm>
            <a:off x="1097280" y="248716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9" name="Text 7"/>
          <p:cNvSpPr/>
          <p:nvPr/>
        </p:nvSpPr>
        <p:spPr>
          <a:xfrm>
            <a:off x="1097280" y="24871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097280" y="3063240"/>
            <a:ext cx="1943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embebida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97280" y="3383280"/>
            <a:ext cx="19431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cada módulo, sobre tus propios datos.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497580" y="2194560"/>
            <a:ext cx="249174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7580" y="2194560"/>
            <a:ext cx="2491740" cy="109728"/>
          </a:xfrm>
          <a:prstGeom prst="rect">
            <a:avLst/>
          </a:prstGeom>
          <a:solidFill>
            <a:srgbClr val="6B5BE0"/>
          </a:solidFill>
          <a:ln/>
        </p:spPr>
      </p:sp>
      <p:sp>
        <p:nvSpPr>
          <p:cNvPr id="14" name="Shape 12"/>
          <p:cNvSpPr/>
          <p:nvPr/>
        </p:nvSpPr>
        <p:spPr>
          <a:xfrm>
            <a:off x="3771900" y="248716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15" name="Text 13"/>
          <p:cNvSpPr/>
          <p:nvPr/>
        </p:nvSpPr>
        <p:spPr>
          <a:xfrm>
            <a:off x="3771900" y="24871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6B5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◎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3771900" y="3063240"/>
            <a:ext cx="1943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Cobertura 360°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771900" y="3383280"/>
            <a:ext cx="19431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solo sistema para toda la empresa.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172200" y="2194560"/>
            <a:ext cx="249174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72200" y="2194560"/>
            <a:ext cx="2491740" cy="109728"/>
          </a:xfrm>
          <a:prstGeom prst="rect">
            <a:avLst/>
          </a:prstGeom>
          <a:solidFill>
            <a:srgbClr val="FF6B9D"/>
          </a:solidFill>
          <a:ln/>
        </p:spPr>
      </p:sp>
      <p:sp>
        <p:nvSpPr>
          <p:cNvPr id="20" name="Shape 18"/>
          <p:cNvSpPr/>
          <p:nvPr/>
        </p:nvSpPr>
        <p:spPr>
          <a:xfrm>
            <a:off x="6446520" y="248716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21" name="Text 19"/>
          <p:cNvSpPr/>
          <p:nvPr/>
        </p:nvSpPr>
        <p:spPr>
          <a:xfrm>
            <a:off x="6446520" y="24871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6B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6446520" y="3063240"/>
            <a:ext cx="1943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SIFEN + contable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3383280"/>
            <a:ext cx="19431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cumple con la DNIT, la banca y la IPS.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846820" y="2194560"/>
            <a:ext cx="249174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846820" y="2194560"/>
            <a:ext cx="2491740" cy="109728"/>
          </a:xfrm>
          <a:prstGeom prst="rect">
            <a:avLst/>
          </a:prstGeom>
          <a:solidFill>
            <a:srgbClr val="F5B93A"/>
          </a:solidFill>
          <a:ln/>
        </p:spPr>
      </p:sp>
      <p:sp>
        <p:nvSpPr>
          <p:cNvPr id="26" name="Shape 24"/>
          <p:cNvSpPr/>
          <p:nvPr/>
        </p:nvSpPr>
        <p:spPr>
          <a:xfrm>
            <a:off x="9121140" y="248716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27" name="Text 25"/>
          <p:cNvSpPr/>
          <p:nvPr/>
        </p:nvSpPr>
        <p:spPr>
          <a:xfrm>
            <a:off x="9121140" y="24871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5B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◈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9121140" y="3063240"/>
            <a:ext cx="1943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RRHH completo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9121140" y="3383280"/>
            <a:ext cx="19431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IPS, MTESS, aguinaldo, vacaciones.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822960" y="4251960"/>
            <a:ext cx="249174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22960" y="4251960"/>
            <a:ext cx="2491740" cy="109728"/>
          </a:xfrm>
          <a:prstGeom prst="rect">
            <a:avLst/>
          </a:prstGeom>
          <a:solidFill>
            <a:srgbClr val="4C3DB3"/>
          </a:solidFill>
          <a:ln/>
        </p:spPr>
      </p:sp>
      <p:sp>
        <p:nvSpPr>
          <p:cNvPr id="32" name="Shape 30"/>
          <p:cNvSpPr/>
          <p:nvPr/>
        </p:nvSpPr>
        <p:spPr>
          <a:xfrm>
            <a:off x="1097280" y="454456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33" name="Text 31"/>
          <p:cNvSpPr/>
          <p:nvPr/>
        </p:nvSpPr>
        <p:spPr>
          <a:xfrm>
            <a:off x="1097280" y="45445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4C3D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☁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1097280" y="5120640"/>
            <a:ext cx="1943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u On-premise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1097280" y="5440680"/>
            <a:ext cx="19431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flexibilidad real de despliegue.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497580" y="4251960"/>
            <a:ext cx="249174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497580" y="4251960"/>
            <a:ext cx="2491740" cy="109728"/>
          </a:xfrm>
          <a:prstGeom prst="rect">
            <a:avLst/>
          </a:prstGeom>
          <a:solidFill>
            <a:srgbClr val="00E5C7"/>
          </a:solidFill>
          <a:ln/>
        </p:spPr>
      </p:sp>
      <p:sp>
        <p:nvSpPr>
          <p:cNvPr id="38" name="Shape 36"/>
          <p:cNvSpPr/>
          <p:nvPr/>
        </p:nvSpPr>
        <p:spPr>
          <a:xfrm>
            <a:off x="3771900" y="454456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39" name="Text 37"/>
          <p:cNvSpPr/>
          <p:nvPr/>
        </p:nvSpPr>
        <p:spPr>
          <a:xfrm>
            <a:off x="3771900" y="45445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2100" dirty="0"/>
          </a:p>
        </p:txBody>
      </p:sp>
      <p:sp>
        <p:nvSpPr>
          <p:cNvPr id="40" name="Text 38"/>
          <p:cNvSpPr/>
          <p:nvPr/>
        </p:nvSpPr>
        <p:spPr>
          <a:xfrm>
            <a:off x="3771900" y="5120640"/>
            <a:ext cx="1943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 con vos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3771900" y="5440680"/>
            <a:ext cx="19431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PyME hasta corporativo.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6172200" y="4251960"/>
            <a:ext cx="249174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172200" y="4251960"/>
            <a:ext cx="2491740" cy="109728"/>
          </a:xfrm>
          <a:prstGeom prst="rect">
            <a:avLst/>
          </a:prstGeom>
          <a:solidFill>
            <a:srgbClr val="FF6B9D"/>
          </a:solidFill>
          <a:ln/>
        </p:spPr>
      </p:sp>
      <p:sp>
        <p:nvSpPr>
          <p:cNvPr id="44" name="Shape 42"/>
          <p:cNvSpPr/>
          <p:nvPr/>
        </p:nvSpPr>
        <p:spPr>
          <a:xfrm>
            <a:off x="6446520" y="454456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45" name="Text 43"/>
          <p:cNvSpPr/>
          <p:nvPr/>
        </p:nvSpPr>
        <p:spPr>
          <a:xfrm>
            <a:off x="6446520" y="45445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6B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6446520" y="5120640"/>
            <a:ext cx="1943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Pasarelas integradas</a:t>
            </a:r>
            <a:endParaRPr lang="en-US" sz="1400" dirty="0"/>
          </a:p>
        </p:txBody>
      </p:sp>
      <p:sp>
        <p:nvSpPr>
          <p:cNvPr id="47" name="Text 45"/>
          <p:cNvSpPr/>
          <p:nvPr/>
        </p:nvSpPr>
        <p:spPr>
          <a:xfrm>
            <a:off x="6446520" y="5440680"/>
            <a:ext cx="19431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Bancard, Zimple y más — cobras al toque.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8846820" y="4251960"/>
            <a:ext cx="249174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6350">
            <a:solidFill>
              <a:srgbClr val="D5D2E6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846820" y="4251960"/>
            <a:ext cx="2491740" cy="109728"/>
          </a:xfrm>
          <a:prstGeom prst="rect">
            <a:avLst/>
          </a:prstGeom>
          <a:solidFill>
            <a:srgbClr val="F5B93A"/>
          </a:solidFill>
          <a:ln/>
        </p:spPr>
      </p:sp>
      <p:sp>
        <p:nvSpPr>
          <p:cNvPr id="50" name="Shape 48"/>
          <p:cNvSpPr/>
          <p:nvPr/>
        </p:nvSpPr>
        <p:spPr>
          <a:xfrm>
            <a:off x="9121140" y="454456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EEEAFB"/>
          </a:solidFill>
          <a:ln/>
        </p:spPr>
      </p:sp>
      <p:sp>
        <p:nvSpPr>
          <p:cNvPr id="51" name="Text 49"/>
          <p:cNvSpPr/>
          <p:nvPr/>
        </p:nvSpPr>
        <p:spPr>
          <a:xfrm>
            <a:off x="9121140" y="45445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5B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☎</a:t>
            </a:r>
            <a:endParaRPr lang="en-US" sz="2100" dirty="0"/>
          </a:p>
        </p:txBody>
      </p:sp>
      <p:sp>
        <p:nvSpPr>
          <p:cNvPr id="52" name="Text 50"/>
          <p:cNvSpPr/>
          <p:nvPr/>
        </p:nvSpPr>
        <p:spPr>
          <a:xfrm>
            <a:off x="9121140" y="5120640"/>
            <a:ext cx="1943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Soporte 24/7</a:t>
            </a:r>
            <a:endParaRPr lang="en-US" sz="1400" dirty="0"/>
          </a:p>
        </p:txBody>
      </p:sp>
      <p:sp>
        <p:nvSpPr>
          <p:cNvPr id="53" name="Text 51"/>
          <p:cNvSpPr/>
          <p:nvPr/>
        </p:nvSpPr>
        <p:spPr>
          <a:xfrm>
            <a:off x="9121140" y="5440680"/>
            <a:ext cx="19431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equipo propio, en tu idioma, siempre.</a:t>
            </a:r>
            <a:endParaRPr lang="en-US" sz="1050" dirty="0"/>
          </a:p>
        </p:txBody>
      </p:sp>
      <p:sp>
        <p:nvSpPr>
          <p:cNvPr id="54" name="Text 52"/>
          <p:cNvSpPr/>
          <p:nvPr/>
        </p:nvSpPr>
        <p:spPr>
          <a:xfrm>
            <a:off x="457200" y="64922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20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0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965960" y="-457200"/>
            <a:ext cx="8229600" cy="8229600"/>
          </a:xfrm>
          <a:prstGeom prst="ellipse">
            <a:avLst/>
          </a:prstGeom>
          <a:solidFill>
            <a:srgbClr val="6B5BE0">
              <a:alpha val="1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2880360" y="457200"/>
            <a:ext cx="6400800" cy="6400800"/>
          </a:xfrm>
          <a:prstGeom prst="ellipse">
            <a:avLst/>
          </a:prstGeom>
          <a:solidFill>
            <a:srgbClr val="6B5BE0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566160" y="1143000"/>
            <a:ext cx="5029200" cy="5029200"/>
          </a:xfrm>
          <a:prstGeom prst="ellipse">
            <a:avLst/>
          </a:prstGeom>
          <a:solidFill>
            <a:srgbClr val="6B5BE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137660" y="1714500"/>
            <a:ext cx="3886200" cy="3886200"/>
          </a:xfrm>
          <a:prstGeom prst="ellipse">
            <a:avLst/>
          </a:prstGeom>
          <a:solidFill>
            <a:srgbClr val="6B5BE0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823460" y="2400300"/>
            <a:ext cx="2514600" cy="2514600"/>
          </a:xfrm>
          <a:prstGeom prst="ellipse">
            <a:avLst/>
          </a:prstGeom>
          <a:solidFill>
            <a:srgbClr val="6B5BE0"/>
          </a:solidFill>
          <a:ln/>
        </p:spPr>
      </p:sp>
      <p:sp>
        <p:nvSpPr>
          <p:cNvPr id="7" name="Shape 5"/>
          <p:cNvSpPr/>
          <p:nvPr/>
        </p:nvSpPr>
        <p:spPr>
          <a:xfrm>
            <a:off x="8869680" y="-182880"/>
            <a:ext cx="3291840" cy="3291840"/>
          </a:xfrm>
          <a:prstGeom prst="ellipse">
            <a:avLst/>
          </a:prstGeom>
          <a:solidFill>
            <a:srgbClr val="00E5C7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9235440" y="182880"/>
            <a:ext cx="2560320" cy="2560320"/>
          </a:xfrm>
          <a:prstGeom prst="ellipse">
            <a:avLst/>
          </a:prstGeom>
          <a:solidFill>
            <a:srgbClr val="00E5C7">
              <a:alpha val="2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9509760" y="457200"/>
            <a:ext cx="2011680" cy="2011680"/>
          </a:xfrm>
          <a:prstGeom prst="ellipse">
            <a:avLst/>
          </a:prstGeom>
          <a:solidFill>
            <a:srgbClr val="00E5C7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9738360" y="685800"/>
            <a:ext cx="1554480" cy="1554480"/>
          </a:xfrm>
          <a:prstGeom prst="ellipse">
            <a:avLst/>
          </a:prstGeom>
          <a:solidFill>
            <a:srgbClr val="00E5C7">
              <a:alpha val="7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012680" y="960120"/>
            <a:ext cx="1005840" cy="1005840"/>
          </a:xfrm>
          <a:prstGeom prst="ellipse">
            <a:avLst/>
          </a:prstGeom>
          <a:solidFill>
            <a:srgbClr val="00E5C7"/>
          </a:solidFill>
          <a:ln/>
        </p:spPr>
      </p:sp>
      <p:sp>
        <p:nvSpPr>
          <p:cNvPr id="12" name="Shape 10"/>
          <p:cNvSpPr/>
          <p:nvPr/>
        </p:nvSpPr>
        <p:spPr>
          <a:xfrm>
            <a:off x="-18288" y="4553712"/>
            <a:ext cx="2962656" cy="2962656"/>
          </a:xfrm>
          <a:prstGeom prst="ellipse">
            <a:avLst/>
          </a:prstGeom>
          <a:solidFill>
            <a:srgbClr val="FF6B9D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310896" y="4882896"/>
            <a:ext cx="2304288" cy="2304288"/>
          </a:xfrm>
          <a:prstGeom prst="ellipse">
            <a:avLst/>
          </a:prstGeom>
          <a:solidFill>
            <a:srgbClr val="FF6B9D">
              <a:alpha val="2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557784" y="5129784"/>
            <a:ext cx="1810512" cy="1810512"/>
          </a:xfrm>
          <a:prstGeom prst="ellipse">
            <a:avLst/>
          </a:prstGeom>
          <a:solidFill>
            <a:srgbClr val="FF6B9D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763524" y="5335524"/>
            <a:ext cx="1399032" cy="1399032"/>
          </a:xfrm>
          <a:prstGeom prst="ellipse">
            <a:avLst/>
          </a:prstGeom>
          <a:solidFill>
            <a:srgbClr val="FF6B9D">
              <a:alpha val="7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010412" y="5582412"/>
            <a:ext cx="905256" cy="905256"/>
          </a:xfrm>
          <a:prstGeom prst="ellipse">
            <a:avLst/>
          </a:prstGeom>
          <a:solidFill>
            <a:srgbClr val="FF6B9D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64008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kern="0" spc="1200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22960" y="1463040"/>
            <a:ext cx="105156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 próxima decisión</a:t>
            </a:r>
            <a:endParaRPr lang="en-US" sz="7200" dirty="0"/>
          </a:p>
          <a:p>
            <a:pPr marL="0" indent="0" algn="ctr">
              <a:buNone/>
            </a:pPr>
            <a:r>
              <a:rPr lang="en-US" sz="7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empieza con Novasis.</a:t>
            </a:r>
            <a:endParaRPr lang="en-US" sz="7200" dirty="0"/>
          </a:p>
        </p:txBody>
      </p:sp>
      <p:sp>
        <p:nvSpPr>
          <p:cNvPr id="19" name="Text 17"/>
          <p:cNvSpPr/>
          <p:nvPr/>
        </p:nvSpPr>
        <p:spPr>
          <a:xfrm>
            <a:off x="1737360" y="4206240"/>
            <a:ext cx="8686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Agendemos una demo de 30 minutos. Te mostramos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A89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propia operación corriendo en Novasis, con IA, en vivo.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4251960" y="5394960"/>
            <a:ext cx="3657600" cy="640080"/>
          </a:xfrm>
          <a:prstGeom prst="roundRect">
            <a:avLst>
              <a:gd name="adj" fmla="val 50000"/>
            </a:avLst>
          </a:prstGeom>
          <a:solidFill>
            <a:srgbClr val="00E5C7"/>
          </a:solidFill>
          <a:ln/>
        </p:spPr>
      </p:sp>
      <p:sp>
        <p:nvSpPr>
          <p:cNvPr id="21" name="Text 19"/>
          <p:cNvSpPr/>
          <p:nvPr/>
        </p:nvSpPr>
        <p:spPr>
          <a:xfrm>
            <a:off x="4251960" y="539496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A0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Agendar demo →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822960" y="64008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E5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novasis.io   ·   hola@novasis.io   ·   +595 · · · · · · · ·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2051</Words>
  <Application>Microsoft Macintosh PowerPoint</Application>
  <PresentationFormat>Panorámica</PresentationFormat>
  <Paragraphs>464</Paragraphs>
  <Slides>20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Novasis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Novasis — ERP con IA 360°</dc:title>
  <dc:subject>PptxGenJS Presentation</dc:subject>
  <dc:creator>Novasis</dc:creator>
  <cp:lastModifiedBy>Microsoft Office User</cp:lastModifiedBy>
  <cp:revision>1</cp:revision>
  <dcterms:created xsi:type="dcterms:W3CDTF">2026-04-23T17:17:20Z</dcterms:created>
  <dcterms:modified xsi:type="dcterms:W3CDTF">2026-04-24T00:52:17Z</dcterms:modified>
</cp:coreProperties>
</file>